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C9A46"/>
    <a:srgbClr val="0A5089"/>
    <a:srgbClr val="91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15620"/>
    <p:restoredTop sz="94660"/>
  </p:normalViewPr>
  <p:slideViewPr>
    <p:cSldViewPr>
      <p:cViewPr>
        <p:scale>
          <a:sx n="95" d="100"/>
          <a:sy n="95" d="100"/>
        </p:scale>
        <p:origin x="-1088" y="-7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B7A33-CE47-9D45-A57A-57D89E7716B8}" type="datetime1">
              <a:rPr lang="en-US" smtClean="0"/>
              <a:pPr/>
              <a:t>9/16/11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F48F3F-B738-D543-9F69-E0753657F90B}" type="slidenum">
              <a:rPr lang="en-US" smtClean="0"/>
              <a:pPr/>
              <a:t>‹#›</a:t>
            </a:fld>
            <a:endParaRPr lang="en-US"/>
          </a:p>
        </p:txBody>
      </p:sp>
    </p:spTree>
    <p:extLst>
      <p:ext uri="{BB962C8B-B14F-4D97-AF65-F5344CB8AC3E}">
        <p14:creationId xmlns:p14="http://schemas.microsoft.com/office/powerpoint/2010/main" val="1633210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DA03-A7DA-7648-AF67-E928CECCCD75}" type="datetime1">
              <a:rPr lang="en-US" smtClean="0"/>
              <a:pPr/>
              <a:t>9/16/11</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75A10-8DB7-46E2-96B3-9EAE34C2F0E0}" type="slidenum">
              <a:rPr lang="en-US" smtClean="0"/>
              <a:pPr/>
              <a:t>‹#›</a:t>
            </a:fld>
            <a:endParaRPr lang="en-US"/>
          </a:p>
        </p:txBody>
      </p:sp>
    </p:spTree>
    <p:extLst>
      <p:ext uri="{BB962C8B-B14F-4D97-AF65-F5344CB8AC3E}">
        <p14:creationId xmlns:p14="http://schemas.microsoft.com/office/powerpoint/2010/main" val="30081980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3438" y="685800"/>
            <a:ext cx="26511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475A10-8DB7-46E2-96B3-9EAE34C2F0E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75A10-8DB7-46E2-96B3-9EAE34C2F0E0}" type="slidenum">
              <a:rPr lang="en-US" smtClean="0"/>
              <a:pPr/>
              <a:t>2</a:t>
            </a:fld>
            <a:endParaRPr lang="en-US"/>
          </a:p>
        </p:txBody>
      </p:sp>
    </p:spTree>
    <p:extLst>
      <p:ext uri="{BB962C8B-B14F-4D97-AF65-F5344CB8AC3E}">
        <p14:creationId xmlns:p14="http://schemas.microsoft.com/office/powerpoint/2010/main" val="115380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75A10-8DB7-46E2-96B3-9EAE34C2F0E0}" type="slidenum">
              <a:rPr lang="en-US" smtClean="0"/>
              <a:pPr/>
              <a:t>3</a:t>
            </a:fld>
            <a:endParaRPr lang="en-US"/>
          </a:p>
        </p:txBody>
      </p:sp>
    </p:spTree>
    <p:extLst>
      <p:ext uri="{BB962C8B-B14F-4D97-AF65-F5344CB8AC3E}">
        <p14:creationId xmlns:p14="http://schemas.microsoft.com/office/powerpoint/2010/main" val="115380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75A10-8DB7-46E2-96B3-9EAE34C2F0E0}" type="slidenum">
              <a:rPr lang="en-US" smtClean="0"/>
              <a:pPr/>
              <a:t>4</a:t>
            </a:fld>
            <a:endParaRPr lang="en-US"/>
          </a:p>
        </p:txBody>
      </p:sp>
    </p:spTree>
    <p:extLst>
      <p:ext uri="{BB962C8B-B14F-4D97-AF65-F5344CB8AC3E}">
        <p14:creationId xmlns:p14="http://schemas.microsoft.com/office/powerpoint/2010/main" val="115380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75A10-8DB7-46E2-96B3-9EAE34C2F0E0}" type="slidenum">
              <a:rPr lang="en-US" smtClean="0"/>
              <a:pPr/>
              <a:t>5</a:t>
            </a:fld>
            <a:endParaRPr lang="en-US"/>
          </a:p>
        </p:txBody>
      </p:sp>
    </p:spTree>
    <p:extLst>
      <p:ext uri="{BB962C8B-B14F-4D97-AF65-F5344CB8AC3E}">
        <p14:creationId xmlns:p14="http://schemas.microsoft.com/office/powerpoint/2010/main" val="115380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75A10-8DB7-46E2-96B3-9EAE34C2F0E0}" type="slidenum">
              <a:rPr lang="en-US" smtClean="0"/>
              <a:pPr/>
              <a:t>6</a:t>
            </a:fld>
            <a:endParaRPr lang="en-US"/>
          </a:p>
        </p:txBody>
      </p:sp>
    </p:spTree>
    <p:extLst>
      <p:ext uri="{BB962C8B-B14F-4D97-AF65-F5344CB8AC3E}">
        <p14:creationId xmlns:p14="http://schemas.microsoft.com/office/powerpoint/2010/main" val="115380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75A10-8DB7-46E2-96B3-9EAE34C2F0E0}" type="slidenum">
              <a:rPr lang="en-US" smtClean="0"/>
              <a:pPr/>
              <a:t>7</a:t>
            </a:fld>
            <a:endParaRPr lang="en-US"/>
          </a:p>
        </p:txBody>
      </p:sp>
    </p:spTree>
    <p:extLst>
      <p:ext uri="{BB962C8B-B14F-4D97-AF65-F5344CB8AC3E}">
        <p14:creationId xmlns:p14="http://schemas.microsoft.com/office/powerpoint/2010/main" val="115380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75A10-8DB7-46E2-96B3-9EAE34C2F0E0}" type="slidenum">
              <a:rPr lang="en-US" smtClean="0"/>
              <a:pPr/>
              <a:t>8</a:t>
            </a:fld>
            <a:endParaRPr lang="en-US"/>
          </a:p>
        </p:txBody>
      </p:sp>
    </p:spTree>
    <p:extLst>
      <p:ext uri="{BB962C8B-B14F-4D97-AF65-F5344CB8AC3E}">
        <p14:creationId xmlns:p14="http://schemas.microsoft.com/office/powerpoint/2010/main" val="115380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75A10-8DB7-46E2-96B3-9EAE34C2F0E0}" type="slidenum">
              <a:rPr lang="en-US" smtClean="0"/>
              <a:pPr/>
              <a:t>9</a:t>
            </a:fld>
            <a:endParaRPr lang="en-US"/>
          </a:p>
        </p:txBody>
      </p:sp>
    </p:spTree>
    <p:extLst>
      <p:ext uri="{BB962C8B-B14F-4D97-AF65-F5344CB8AC3E}">
        <p14:creationId xmlns:p14="http://schemas.microsoft.com/office/powerpoint/2010/main" val="115380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425-224-1281</a:t>
            </a:r>
            <a:endParaRPr lang="en-US"/>
          </a:p>
        </p:txBody>
      </p:sp>
      <p:sp>
        <p:nvSpPr>
          <p:cNvPr id="5" name="Footer Placeholder 4"/>
          <p:cNvSpPr>
            <a:spLocks noGrp="1"/>
          </p:cNvSpPr>
          <p:nvPr>
            <p:ph type="ftr" sz="quarter" idx="11"/>
          </p:nvPr>
        </p:nvSpPr>
        <p:spPr/>
        <p:txBody>
          <a:bodyPr/>
          <a:lstStyle/>
          <a:p>
            <a:r>
              <a:rPr lang="en-US" smtClean="0"/>
              <a:t>http://www.MoLoMedia.com</a:t>
            </a:r>
            <a:endParaRPr lang="en-US"/>
          </a:p>
        </p:txBody>
      </p:sp>
      <p:sp>
        <p:nvSpPr>
          <p:cNvPr id="6" name="Slide Number Placeholder 5"/>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425-224-1281</a:t>
            </a:r>
            <a:endParaRPr lang="en-US"/>
          </a:p>
        </p:txBody>
      </p:sp>
      <p:sp>
        <p:nvSpPr>
          <p:cNvPr id="5" name="Footer Placeholder 4"/>
          <p:cNvSpPr>
            <a:spLocks noGrp="1"/>
          </p:cNvSpPr>
          <p:nvPr>
            <p:ph type="ftr" sz="quarter" idx="11"/>
          </p:nvPr>
        </p:nvSpPr>
        <p:spPr/>
        <p:txBody>
          <a:bodyPr/>
          <a:lstStyle/>
          <a:p>
            <a:r>
              <a:rPr lang="en-US" smtClean="0"/>
              <a:t>http://www.MoLoMedia.com</a:t>
            </a:r>
            <a:endParaRPr lang="en-US"/>
          </a:p>
        </p:txBody>
      </p:sp>
      <p:sp>
        <p:nvSpPr>
          <p:cNvPr id="6" name="Slide Number Placeholder 5"/>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425-224-1281</a:t>
            </a:r>
            <a:endParaRPr lang="en-US"/>
          </a:p>
        </p:txBody>
      </p:sp>
      <p:sp>
        <p:nvSpPr>
          <p:cNvPr id="5" name="Footer Placeholder 4"/>
          <p:cNvSpPr>
            <a:spLocks noGrp="1"/>
          </p:cNvSpPr>
          <p:nvPr>
            <p:ph type="ftr" sz="quarter" idx="11"/>
          </p:nvPr>
        </p:nvSpPr>
        <p:spPr/>
        <p:txBody>
          <a:bodyPr/>
          <a:lstStyle/>
          <a:p>
            <a:r>
              <a:rPr lang="en-US" smtClean="0"/>
              <a:t>http://www.MoLoMedia.com</a:t>
            </a:r>
            <a:endParaRPr lang="en-US"/>
          </a:p>
        </p:txBody>
      </p:sp>
      <p:sp>
        <p:nvSpPr>
          <p:cNvPr id="6" name="Slide Number Placeholder 5"/>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425-224-1281</a:t>
            </a:r>
            <a:endParaRPr lang="en-US"/>
          </a:p>
        </p:txBody>
      </p:sp>
      <p:sp>
        <p:nvSpPr>
          <p:cNvPr id="5" name="Footer Placeholder 4"/>
          <p:cNvSpPr>
            <a:spLocks noGrp="1"/>
          </p:cNvSpPr>
          <p:nvPr>
            <p:ph type="ftr" sz="quarter" idx="11"/>
          </p:nvPr>
        </p:nvSpPr>
        <p:spPr/>
        <p:txBody>
          <a:bodyPr/>
          <a:lstStyle/>
          <a:p>
            <a:r>
              <a:rPr lang="en-US" smtClean="0"/>
              <a:t>http://www.MoLoMedia.com</a:t>
            </a:r>
            <a:endParaRPr lang="en-US"/>
          </a:p>
        </p:txBody>
      </p:sp>
      <p:sp>
        <p:nvSpPr>
          <p:cNvPr id="6" name="Slide Number Placeholder 5"/>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425-224-1281</a:t>
            </a:r>
            <a:endParaRPr lang="en-US"/>
          </a:p>
        </p:txBody>
      </p:sp>
      <p:sp>
        <p:nvSpPr>
          <p:cNvPr id="5" name="Footer Placeholder 4"/>
          <p:cNvSpPr>
            <a:spLocks noGrp="1"/>
          </p:cNvSpPr>
          <p:nvPr>
            <p:ph type="ftr" sz="quarter" idx="11"/>
          </p:nvPr>
        </p:nvSpPr>
        <p:spPr/>
        <p:txBody>
          <a:bodyPr/>
          <a:lstStyle/>
          <a:p>
            <a:r>
              <a:rPr lang="en-US" smtClean="0"/>
              <a:t>http://www.MoLoMedia.com</a:t>
            </a:r>
            <a:endParaRPr lang="en-US"/>
          </a:p>
        </p:txBody>
      </p:sp>
      <p:sp>
        <p:nvSpPr>
          <p:cNvPr id="6" name="Slide Number Placeholder 5"/>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425-224-1281</a:t>
            </a:r>
            <a:endParaRPr lang="en-US"/>
          </a:p>
        </p:txBody>
      </p:sp>
      <p:sp>
        <p:nvSpPr>
          <p:cNvPr id="6" name="Footer Placeholder 5"/>
          <p:cNvSpPr>
            <a:spLocks noGrp="1"/>
          </p:cNvSpPr>
          <p:nvPr>
            <p:ph type="ftr" sz="quarter" idx="11"/>
          </p:nvPr>
        </p:nvSpPr>
        <p:spPr/>
        <p:txBody>
          <a:bodyPr/>
          <a:lstStyle/>
          <a:p>
            <a:r>
              <a:rPr lang="en-US" smtClean="0"/>
              <a:t>http://www.MoLoMedia.com</a:t>
            </a:r>
            <a:endParaRPr lang="en-US"/>
          </a:p>
        </p:txBody>
      </p:sp>
      <p:sp>
        <p:nvSpPr>
          <p:cNvPr id="7" name="Slide Number Placeholder 6"/>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425-224-1281</a:t>
            </a:r>
            <a:endParaRPr lang="en-US"/>
          </a:p>
        </p:txBody>
      </p:sp>
      <p:sp>
        <p:nvSpPr>
          <p:cNvPr id="8" name="Footer Placeholder 7"/>
          <p:cNvSpPr>
            <a:spLocks noGrp="1"/>
          </p:cNvSpPr>
          <p:nvPr>
            <p:ph type="ftr" sz="quarter" idx="11"/>
          </p:nvPr>
        </p:nvSpPr>
        <p:spPr/>
        <p:txBody>
          <a:bodyPr/>
          <a:lstStyle/>
          <a:p>
            <a:r>
              <a:rPr lang="en-US" smtClean="0"/>
              <a:t>http://www.MoLoMedia.com</a:t>
            </a:r>
            <a:endParaRPr lang="en-US"/>
          </a:p>
        </p:txBody>
      </p:sp>
      <p:sp>
        <p:nvSpPr>
          <p:cNvPr id="9" name="Slide Number Placeholder 8"/>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425-224-1281</a:t>
            </a:r>
            <a:endParaRPr lang="en-US"/>
          </a:p>
        </p:txBody>
      </p:sp>
      <p:sp>
        <p:nvSpPr>
          <p:cNvPr id="4" name="Footer Placeholder 3"/>
          <p:cNvSpPr>
            <a:spLocks noGrp="1"/>
          </p:cNvSpPr>
          <p:nvPr>
            <p:ph type="ftr" sz="quarter" idx="11"/>
          </p:nvPr>
        </p:nvSpPr>
        <p:spPr/>
        <p:txBody>
          <a:bodyPr/>
          <a:lstStyle/>
          <a:p>
            <a:r>
              <a:rPr lang="en-US" smtClean="0"/>
              <a:t>http://www.MoLoMedia.com</a:t>
            </a:r>
            <a:endParaRPr lang="en-US"/>
          </a:p>
        </p:txBody>
      </p:sp>
      <p:sp>
        <p:nvSpPr>
          <p:cNvPr id="5" name="Slide Number Placeholder 4"/>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425-224-1281</a:t>
            </a:r>
            <a:endParaRPr lang="en-US"/>
          </a:p>
        </p:txBody>
      </p:sp>
      <p:sp>
        <p:nvSpPr>
          <p:cNvPr id="3" name="Footer Placeholder 2"/>
          <p:cNvSpPr>
            <a:spLocks noGrp="1"/>
          </p:cNvSpPr>
          <p:nvPr>
            <p:ph type="ftr" sz="quarter" idx="11"/>
          </p:nvPr>
        </p:nvSpPr>
        <p:spPr/>
        <p:txBody>
          <a:bodyPr/>
          <a:lstStyle/>
          <a:p>
            <a:r>
              <a:rPr lang="en-US" smtClean="0"/>
              <a:t>http://www.MoLoMedia.com</a:t>
            </a:r>
            <a:endParaRPr lang="en-US"/>
          </a:p>
        </p:txBody>
      </p:sp>
      <p:sp>
        <p:nvSpPr>
          <p:cNvPr id="4" name="Slide Number Placeholder 3"/>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425-224-1281</a:t>
            </a:r>
            <a:endParaRPr lang="en-US"/>
          </a:p>
        </p:txBody>
      </p:sp>
      <p:sp>
        <p:nvSpPr>
          <p:cNvPr id="6" name="Footer Placeholder 5"/>
          <p:cNvSpPr>
            <a:spLocks noGrp="1"/>
          </p:cNvSpPr>
          <p:nvPr>
            <p:ph type="ftr" sz="quarter" idx="11"/>
          </p:nvPr>
        </p:nvSpPr>
        <p:spPr/>
        <p:txBody>
          <a:bodyPr/>
          <a:lstStyle/>
          <a:p>
            <a:r>
              <a:rPr lang="en-US" smtClean="0"/>
              <a:t>http://www.MoLoMedia.com</a:t>
            </a:r>
            <a:endParaRPr lang="en-US"/>
          </a:p>
        </p:txBody>
      </p:sp>
      <p:sp>
        <p:nvSpPr>
          <p:cNvPr id="7" name="Slide Number Placeholder 6"/>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425-224-1281</a:t>
            </a:r>
            <a:endParaRPr lang="en-US"/>
          </a:p>
        </p:txBody>
      </p:sp>
      <p:sp>
        <p:nvSpPr>
          <p:cNvPr id="6" name="Footer Placeholder 5"/>
          <p:cNvSpPr>
            <a:spLocks noGrp="1"/>
          </p:cNvSpPr>
          <p:nvPr>
            <p:ph type="ftr" sz="quarter" idx="11"/>
          </p:nvPr>
        </p:nvSpPr>
        <p:spPr/>
        <p:txBody>
          <a:bodyPr/>
          <a:lstStyle/>
          <a:p>
            <a:r>
              <a:rPr lang="en-US" smtClean="0"/>
              <a:t>http://www.MoLoMedia.com</a:t>
            </a:r>
            <a:endParaRPr lang="en-US"/>
          </a:p>
        </p:txBody>
      </p:sp>
      <p:sp>
        <p:nvSpPr>
          <p:cNvPr id="7" name="Slide Number Placeholder 6"/>
          <p:cNvSpPr>
            <a:spLocks noGrp="1"/>
          </p:cNvSpPr>
          <p:nvPr>
            <p:ph type="sldNum" sz="quarter" idx="12"/>
          </p:nvPr>
        </p:nvSpPr>
        <p:spPr/>
        <p:txBody>
          <a:bodyPr/>
          <a:lstStyle/>
          <a:p>
            <a:fld id="{B14122C2-E65C-48BF-8BA3-B9A6F06ED0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425-224-1281</a:t>
            </a:r>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http://www.MoLoMedia.com</a:t>
            </a:r>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14122C2-E65C-48BF-8BA3-B9A6F06ED0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google.com/places" TargetMode="External"/><Relationship Id="rId5" Type="http://schemas.openxmlformats.org/officeDocument/2006/relationships/hyperlink" Target="http://listings.local.yahoo.com/basic.php" TargetMode="External"/><Relationship Id="rId6" Type="http://schemas.openxmlformats.org/officeDocument/2006/relationships/hyperlink" Target="https://ssl.bing.com/listings/ListingCenter.aspx"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hyperlink" Target="http://www.yelp.com" TargetMode="External"/><Relationship Id="rId5" Type="http://schemas.openxmlformats.org/officeDocument/2006/relationships/hyperlink" Target="http://www.insiderpages.com" TargetMode="External"/><Relationship Id="rId6" Type="http://schemas.openxmlformats.org/officeDocument/2006/relationships/hyperlink" Target="http://www.urbanspoon.com" TargetMode="External"/><Relationship Id="rId7" Type="http://schemas.openxmlformats.org/officeDocument/2006/relationships/hyperlink" Target="http://www.angieslist.com" TargetMode="External"/><Relationship Id="rId8" Type="http://schemas.openxmlformats.org/officeDocument/2006/relationships/hyperlink" Target="http://www.merchantcircle.com" TargetMode="External"/><Relationship Id="rId9" Type="http://schemas.openxmlformats.org/officeDocument/2006/relationships/hyperlink" Target="http://www.superpages.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hyperlink" Target="http://www.foursquare.co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techsmith.com/jin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businessname.com"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7772400" cy="1981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81000" y="915650"/>
            <a:ext cx="7086600" cy="1446550"/>
          </a:xfrm>
          <a:prstGeom prst="rect">
            <a:avLst/>
          </a:prstGeom>
          <a:noFill/>
        </p:spPr>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7 Ways To Grow Your Business For FREE</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026" name="Picture 2" descr="E:\Cascadia\10 - Consulting Business\Marketing\ECT.png"/>
          <p:cNvPicPr>
            <a:picLocks noChangeAspect="1" noChangeArrowheads="1"/>
          </p:cNvPicPr>
          <p:nvPr/>
        </p:nvPicPr>
        <p:blipFill>
          <a:blip r:embed="rId3" cstate="print"/>
          <a:srcRect/>
          <a:stretch>
            <a:fillRect/>
          </a:stretch>
        </p:blipFill>
        <p:spPr bwMode="auto">
          <a:xfrm>
            <a:off x="3200400" y="9448800"/>
            <a:ext cx="3962400" cy="358822"/>
          </a:xfrm>
          <a:prstGeom prst="rect">
            <a:avLst/>
          </a:prstGeom>
          <a:noFill/>
        </p:spPr>
      </p:pic>
      <p:sp>
        <p:nvSpPr>
          <p:cNvPr id="3" name="Rectangle 2"/>
          <p:cNvSpPr/>
          <p:nvPr/>
        </p:nvSpPr>
        <p:spPr>
          <a:xfrm>
            <a:off x="0" y="-76200"/>
            <a:ext cx="7772400" cy="838200"/>
          </a:xfrm>
          <a:prstGeom prst="rect">
            <a:avLst/>
          </a:prstGeom>
          <a:solidFill>
            <a:srgbClr val="6C9A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Your Name – Your Business</a:t>
            </a:r>
            <a:endParaRPr lang="en-US" sz="2000" b="1" dirty="0"/>
          </a:p>
        </p:txBody>
      </p:sp>
      <p:pic>
        <p:nvPicPr>
          <p:cNvPr id="5" name="Picture 4" descr="targetmarke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5600"/>
            <a:ext cx="7772400" cy="5829300"/>
          </a:xfrm>
          <a:prstGeom prst="rect">
            <a:avLst/>
          </a:prstGeom>
        </p:spPr>
      </p:pic>
      <p:sp>
        <p:nvSpPr>
          <p:cNvPr id="2" name="TextBox 1"/>
          <p:cNvSpPr txBox="1"/>
          <p:nvPr/>
        </p:nvSpPr>
        <p:spPr>
          <a:xfrm>
            <a:off x="381000" y="9372600"/>
            <a:ext cx="2743200" cy="369332"/>
          </a:xfrm>
          <a:prstGeom prst="rect">
            <a:avLst/>
          </a:prstGeom>
          <a:noFill/>
        </p:spPr>
        <p:txBody>
          <a:bodyPr wrap="square" rtlCol="0">
            <a:spAutoFit/>
          </a:bodyPr>
          <a:lstStyle/>
          <a:p>
            <a:r>
              <a:rPr lang="en-US" dirty="0" smtClean="0"/>
              <a:t>LOGO</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685800"/>
            <a:ext cx="6781800" cy="0"/>
          </a:xfrm>
          <a:prstGeom prst="line">
            <a:avLst/>
          </a:prstGeom>
          <a:ln>
            <a:solidFill>
              <a:srgbClr val="0A5089"/>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4800" y="304800"/>
            <a:ext cx="2286000" cy="369332"/>
          </a:xfrm>
          <a:prstGeom prst="rect">
            <a:avLst/>
          </a:prstGeom>
          <a:noFill/>
        </p:spPr>
        <p:txBody>
          <a:bodyPr wrap="square" rtlCol="0">
            <a:spAutoFit/>
          </a:bodyPr>
          <a:lstStyle/>
          <a:p>
            <a:r>
              <a:rPr lang="en-US" dirty="0" smtClean="0">
                <a:solidFill>
                  <a:schemeClr val="bg1">
                    <a:lumMod val="50000"/>
                  </a:schemeClr>
                </a:solidFill>
                <a:latin typeface="Arial"/>
                <a:cs typeface="Arial"/>
              </a:rPr>
              <a:t>Contents</a:t>
            </a:r>
            <a:endParaRPr lang="en-US" dirty="0">
              <a:solidFill>
                <a:schemeClr val="bg1">
                  <a:lumMod val="50000"/>
                </a:schemeClr>
              </a:solidFill>
              <a:latin typeface="Arial"/>
              <a:cs typeface="Arial"/>
            </a:endParaRPr>
          </a:p>
        </p:txBody>
      </p:sp>
      <p:sp>
        <p:nvSpPr>
          <p:cNvPr id="7" name="TextBox 6"/>
          <p:cNvSpPr txBox="1"/>
          <p:nvPr/>
        </p:nvSpPr>
        <p:spPr>
          <a:xfrm>
            <a:off x="533400" y="1828800"/>
            <a:ext cx="6248400" cy="523220"/>
          </a:xfrm>
          <a:prstGeom prst="rect">
            <a:avLst/>
          </a:prstGeom>
          <a:noFill/>
        </p:spPr>
        <p:txBody>
          <a:bodyPr wrap="square" rtlCol="0">
            <a:spAutoFit/>
          </a:bodyPr>
          <a:lstStyle/>
          <a:p>
            <a:r>
              <a:rPr lang="en-US" sz="2800" b="1" dirty="0" smtClean="0">
                <a:solidFill>
                  <a:srgbClr val="0A5089"/>
                </a:solidFill>
                <a:latin typeface="Arial"/>
                <a:cs typeface="Arial"/>
              </a:rPr>
              <a:t>7 Ways To Increase Business:</a:t>
            </a:r>
            <a:endParaRPr lang="en-US" sz="2800" b="1" dirty="0">
              <a:solidFill>
                <a:srgbClr val="0A5089"/>
              </a:solidFill>
              <a:latin typeface="Arial"/>
              <a:cs typeface="Arial"/>
            </a:endParaRPr>
          </a:p>
        </p:txBody>
      </p:sp>
      <p:sp>
        <p:nvSpPr>
          <p:cNvPr id="8" name="TextBox 7"/>
          <p:cNvSpPr txBox="1"/>
          <p:nvPr/>
        </p:nvSpPr>
        <p:spPr>
          <a:xfrm>
            <a:off x="914400" y="2743200"/>
            <a:ext cx="6324600" cy="2862322"/>
          </a:xfrm>
          <a:prstGeom prst="rect">
            <a:avLst/>
          </a:prstGeom>
          <a:noFill/>
        </p:spPr>
        <p:txBody>
          <a:bodyPr wrap="square" rtlCol="0">
            <a:spAutoFit/>
          </a:bodyPr>
          <a:lstStyle/>
          <a:p>
            <a:pPr marL="342900" indent="-342900">
              <a:buAutoNum type="arabicPeriod"/>
            </a:pPr>
            <a:r>
              <a:rPr lang="en-US" sz="2000" dirty="0" smtClean="0"/>
              <a:t>Claim your business listing on the search engines</a:t>
            </a:r>
          </a:p>
          <a:p>
            <a:pPr marL="342900" indent="-342900">
              <a:buAutoNum type="arabicPeriod"/>
            </a:pPr>
            <a:r>
              <a:rPr lang="en-US" sz="2000" dirty="0" smtClean="0"/>
              <a:t>Implement a client review system</a:t>
            </a:r>
          </a:p>
          <a:p>
            <a:pPr marL="342900" indent="-342900">
              <a:buAutoNum type="arabicPeriod"/>
            </a:pPr>
            <a:r>
              <a:rPr lang="en-US" sz="2000" dirty="0" smtClean="0"/>
              <a:t>Completely fill out your profile on Yelp, Angie’s List, City Search and any other industry specific publications</a:t>
            </a:r>
          </a:p>
          <a:p>
            <a:pPr marL="342900" indent="-342900">
              <a:buAutoNum type="arabicPeriod"/>
            </a:pPr>
            <a:r>
              <a:rPr lang="en-US" sz="2000" dirty="0" smtClean="0"/>
              <a:t>Create a Facebook Places page</a:t>
            </a:r>
          </a:p>
          <a:p>
            <a:pPr marL="342900" indent="-342900">
              <a:buAutoNum type="arabicPeriod"/>
            </a:pPr>
            <a:r>
              <a:rPr lang="en-US" sz="2000" dirty="0" smtClean="0"/>
              <a:t>Create a Foursquare account for you business</a:t>
            </a:r>
          </a:p>
          <a:p>
            <a:pPr marL="342900" indent="-342900">
              <a:buAutoNum type="arabicPeriod"/>
            </a:pPr>
            <a:r>
              <a:rPr lang="en-US" sz="2000" dirty="0" smtClean="0"/>
              <a:t>Use video to communicate with prospects and clients</a:t>
            </a:r>
          </a:p>
          <a:p>
            <a:pPr marL="342900" indent="-342900">
              <a:buAutoNum type="arabicPeriod"/>
            </a:pPr>
            <a:r>
              <a:rPr lang="en-US" sz="2000" dirty="0" smtClean="0"/>
              <a:t>Create a YouTube Channel and post some “How To” videos</a:t>
            </a:r>
          </a:p>
        </p:txBody>
      </p:sp>
      <p:cxnSp>
        <p:nvCxnSpPr>
          <p:cNvPr id="14" name="Straight Connector 13"/>
          <p:cNvCxnSpPr/>
          <p:nvPr/>
        </p:nvCxnSpPr>
        <p:spPr>
          <a:xfrm>
            <a:off x="457200" y="9651153"/>
            <a:ext cx="6781800" cy="0"/>
          </a:xfrm>
          <a:prstGeom prst="line">
            <a:avLst/>
          </a:prstGeom>
          <a:ln w="38100" cmpd="sng">
            <a:solidFill>
              <a:srgbClr val="6C9A46"/>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Date Placeholder 2"/>
          <p:cNvSpPr>
            <a:spLocks noGrp="1"/>
          </p:cNvSpPr>
          <p:nvPr>
            <p:ph type="dt" sz="half" idx="10"/>
          </p:nvPr>
        </p:nvSpPr>
        <p:spPr>
          <a:xfrm>
            <a:off x="388620" y="9525000"/>
            <a:ext cx="1813560" cy="535517"/>
          </a:xfrm>
        </p:spPr>
        <p:txBody>
          <a:bodyPr/>
          <a:lstStyle/>
          <a:p>
            <a:r>
              <a:rPr lang="en-US" dirty="0" smtClean="0"/>
              <a:t>555-555-1212</a:t>
            </a:r>
            <a:endParaRPr lang="en-US" dirty="0"/>
          </a:p>
        </p:txBody>
      </p:sp>
      <p:sp>
        <p:nvSpPr>
          <p:cNvPr id="16" name="Footer Placeholder 7"/>
          <p:cNvSpPr>
            <a:spLocks noGrp="1"/>
          </p:cNvSpPr>
          <p:nvPr>
            <p:ph type="ftr" sz="quarter" idx="11"/>
          </p:nvPr>
        </p:nvSpPr>
        <p:spPr>
          <a:xfrm>
            <a:off x="2655570" y="9525000"/>
            <a:ext cx="2461260" cy="535517"/>
          </a:xfrm>
        </p:spPr>
        <p:txBody>
          <a:bodyPr/>
          <a:lstStyle/>
          <a:p>
            <a:r>
              <a:rPr lang="en-US" dirty="0" smtClean="0"/>
              <a:t>http://</a:t>
            </a:r>
            <a:r>
              <a:rPr lang="en-US" dirty="0" err="1" smtClean="0"/>
              <a:t>www.yourbusiness.com</a:t>
            </a:r>
            <a:endParaRPr lang="en-US" dirty="0"/>
          </a:p>
        </p:txBody>
      </p:sp>
      <p:sp>
        <p:nvSpPr>
          <p:cNvPr id="17" name="Slide Number Placeholder 9"/>
          <p:cNvSpPr>
            <a:spLocks noGrp="1"/>
          </p:cNvSpPr>
          <p:nvPr>
            <p:ph type="sldNum" sz="quarter" idx="12"/>
          </p:nvPr>
        </p:nvSpPr>
        <p:spPr>
          <a:xfrm>
            <a:off x="5570220" y="9525000"/>
            <a:ext cx="1813560" cy="535517"/>
          </a:xfrm>
        </p:spPr>
        <p:txBody>
          <a:bodyPr/>
          <a:lstStyle/>
          <a:p>
            <a:fld id="{B14122C2-E65C-48BF-8BA3-B9A6F06ED09D}" type="slidenum">
              <a:rPr lang="en-US" smtClean="0"/>
              <a:pPr/>
              <a:t>2</a:t>
            </a:fld>
            <a:endParaRPr lang="en-US" dirty="0"/>
          </a:p>
        </p:txBody>
      </p:sp>
    </p:spTree>
    <p:extLst>
      <p:ext uri="{BB962C8B-B14F-4D97-AF65-F5344CB8AC3E}">
        <p14:creationId xmlns:p14="http://schemas.microsoft.com/office/powerpoint/2010/main" val="265244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685800"/>
            <a:ext cx="6781800" cy="0"/>
          </a:xfrm>
          <a:prstGeom prst="line">
            <a:avLst/>
          </a:prstGeom>
          <a:ln>
            <a:solidFill>
              <a:srgbClr val="0A5089"/>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4800" y="316468"/>
            <a:ext cx="3200400" cy="369332"/>
          </a:xfrm>
          <a:prstGeom prst="rect">
            <a:avLst/>
          </a:prstGeom>
          <a:noFill/>
        </p:spPr>
        <p:txBody>
          <a:bodyPr wrap="square" rtlCol="0">
            <a:spAutoFit/>
          </a:bodyPr>
          <a:lstStyle/>
          <a:p>
            <a:r>
              <a:rPr lang="en-US" dirty="0" smtClean="0">
                <a:solidFill>
                  <a:schemeClr val="bg1">
                    <a:lumMod val="50000"/>
                  </a:schemeClr>
                </a:solidFill>
                <a:latin typeface="Arial"/>
                <a:cs typeface="Arial"/>
              </a:rPr>
              <a:t>7 PROVEN STRATEGIES</a:t>
            </a:r>
            <a:endParaRPr lang="en-US" dirty="0">
              <a:solidFill>
                <a:schemeClr val="bg1">
                  <a:lumMod val="50000"/>
                </a:schemeClr>
              </a:solidFill>
              <a:latin typeface="Arial"/>
              <a:cs typeface="Arial"/>
            </a:endParaRPr>
          </a:p>
        </p:txBody>
      </p:sp>
      <p:sp>
        <p:nvSpPr>
          <p:cNvPr id="7" name="TextBox 6"/>
          <p:cNvSpPr txBox="1"/>
          <p:nvPr/>
        </p:nvSpPr>
        <p:spPr>
          <a:xfrm>
            <a:off x="304800" y="914400"/>
            <a:ext cx="6248400" cy="523220"/>
          </a:xfrm>
          <a:prstGeom prst="rect">
            <a:avLst/>
          </a:prstGeom>
          <a:noFill/>
        </p:spPr>
        <p:txBody>
          <a:bodyPr wrap="square" rtlCol="0">
            <a:spAutoFit/>
          </a:bodyPr>
          <a:lstStyle/>
          <a:p>
            <a:pPr marL="342900" indent="-342900">
              <a:buAutoNum type="arabicPeriod"/>
            </a:pPr>
            <a:r>
              <a:rPr lang="en-US" sz="2800" b="1" dirty="0">
                <a:solidFill>
                  <a:srgbClr val="0A5089"/>
                </a:solidFill>
                <a:latin typeface="Arial"/>
                <a:cs typeface="Arial"/>
              </a:rPr>
              <a:t>Claim your business listing</a:t>
            </a:r>
          </a:p>
        </p:txBody>
      </p:sp>
      <p:sp>
        <p:nvSpPr>
          <p:cNvPr id="2" name="TextBox 1"/>
          <p:cNvSpPr txBox="1"/>
          <p:nvPr/>
        </p:nvSpPr>
        <p:spPr>
          <a:xfrm>
            <a:off x="914400" y="1447800"/>
            <a:ext cx="6019800" cy="3046988"/>
          </a:xfrm>
          <a:prstGeom prst="rect">
            <a:avLst/>
          </a:prstGeom>
          <a:noFill/>
        </p:spPr>
        <p:txBody>
          <a:bodyPr wrap="square" rtlCol="0">
            <a:spAutoFit/>
          </a:bodyPr>
          <a:lstStyle/>
          <a:p>
            <a:r>
              <a:rPr lang="en-US" sz="1600" dirty="0" smtClean="0">
                <a:latin typeface="Arial"/>
                <a:cs typeface="Arial"/>
              </a:rPr>
              <a:t>Google made a few major changes to their algorithm in 2010 which drastically affected the way search results are displayed.  They combined the business listings and organic search results.  So now when Google predicts you are searching for a local business they will display the business listings above the organic search results.  This small change gives local businesses a huge advantage over national companies.  Your business will now be displayed above competitors without a local presences.  It’s important for you to claim and completely fill out your business listing on Google, Yahoo and Bing.  In order to be and remain on the first page; you need to have a strong online presence and continually maintain it.  </a:t>
            </a:r>
            <a:endParaRPr lang="en-US" sz="1600" dirty="0">
              <a:latin typeface="Arial"/>
              <a:cs typeface="Arial"/>
            </a:endParaRPr>
          </a:p>
        </p:txBody>
      </p:sp>
      <p:pic>
        <p:nvPicPr>
          <p:cNvPr id="4" name="Picture 3" descr="Screen shot 2011-04-06 at 11.27.4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5638800"/>
            <a:ext cx="5257800" cy="3593410"/>
          </a:xfrm>
          <a:prstGeom prst="rect">
            <a:avLst/>
          </a:prstGeom>
        </p:spPr>
      </p:pic>
      <p:sp>
        <p:nvSpPr>
          <p:cNvPr id="10" name="Left Arrow 9"/>
          <p:cNvSpPr/>
          <p:nvPr/>
        </p:nvSpPr>
        <p:spPr>
          <a:xfrm>
            <a:off x="4953000" y="5867400"/>
            <a:ext cx="1828800" cy="1295400"/>
          </a:xfrm>
          <a:prstGeom prst="leftArrow">
            <a:avLst>
              <a:gd name="adj1" fmla="val 50000"/>
              <a:gd name="adj2" fmla="val 450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Business</a:t>
            </a:r>
          </a:p>
          <a:p>
            <a:pPr algn="ctr"/>
            <a:r>
              <a:rPr lang="en-US" dirty="0" smtClean="0"/>
              <a:t>listings</a:t>
            </a:r>
            <a:endParaRPr lang="en-US" dirty="0"/>
          </a:p>
        </p:txBody>
      </p:sp>
      <p:sp>
        <p:nvSpPr>
          <p:cNvPr id="12" name="Left Arrow 11"/>
          <p:cNvSpPr/>
          <p:nvPr/>
        </p:nvSpPr>
        <p:spPr>
          <a:xfrm>
            <a:off x="4953000" y="8001000"/>
            <a:ext cx="1828800" cy="1295400"/>
          </a:xfrm>
          <a:prstGeom prst="leftArrow">
            <a:avLst>
              <a:gd name="adj1" fmla="val 50000"/>
              <a:gd name="adj2" fmla="val 450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Organic </a:t>
            </a:r>
          </a:p>
          <a:p>
            <a:pPr algn="ctr"/>
            <a:r>
              <a:rPr lang="en-US" dirty="0" smtClean="0"/>
              <a:t>Results</a:t>
            </a:r>
            <a:endParaRPr lang="en-US" dirty="0"/>
          </a:p>
        </p:txBody>
      </p:sp>
      <p:sp>
        <p:nvSpPr>
          <p:cNvPr id="13" name="TextBox 12"/>
          <p:cNvSpPr txBox="1"/>
          <p:nvPr/>
        </p:nvSpPr>
        <p:spPr>
          <a:xfrm>
            <a:off x="1371600" y="4572000"/>
            <a:ext cx="6248400" cy="923330"/>
          </a:xfrm>
          <a:prstGeom prst="rect">
            <a:avLst/>
          </a:prstGeom>
          <a:noFill/>
        </p:spPr>
        <p:txBody>
          <a:bodyPr wrap="square" rtlCol="0">
            <a:spAutoFit/>
          </a:bodyPr>
          <a:lstStyle/>
          <a:p>
            <a:r>
              <a:rPr lang="en-US" dirty="0" smtClean="0"/>
              <a:t>Google: 	</a:t>
            </a:r>
            <a:r>
              <a:rPr lang="en-US" u="sng" dirty="0" smtClean="0">
                <a:hlinkClick r:id="rId4"/>
              </a:rPr>
              <a:t>http</a:t>
            </a:r>
            <a:r>
              <a:rPr lang="en-US" u="sng" dirty="0">
                <a:hlinkClick r:id="rId4"/>
              </a:rPr>
              <a:t>://</a:t>
            </a:r>
            <a:r>
              <a:rPr lang="en-US" u="sng" dirty="0" smtClean="0">
                <a:hlinkClick r:id="rId4"/>
              </a:rPr>
              <a:t>www.google.com/places</a:t>
            </a:r>
            <a:r>
              <a:rPr lang="en-US" u="sng" dirty="0" smtClean="0"/>
              <a:t> </a:t>
            </a:r>
          </a:p>
          <a:p>
            <a:r>
              <a:rPr lang="en-US" dirty="0" smtClean="0"/>
              <a:t>Yahoo: 	</a:t>
            </a:r>
            <a:r>
              <a:rPr lang="en-US" u="sng" dirty="0" smtClean="0">
                <a:hlinkClick r:id="rId5"/>
              </a:rPr>
              <a:t>http</a:t>
            </a:r>
            <a:r>
              <a:rPr lang="en-US" u="sng" dirty="0">
                <a:hlinkClick r:id="rId5"/>
              </a:rPr>
              <a:t>://listings.local.yahoo.com/</a:t>
            </a:r>
            <a:r>
              <a:rPr lang="en-US" u="sng" dirty="0" smtClean="0">
                <a:hlinkClick r:id="rId5"/>
              </a:rPr>
              <a:t>basic.php</a:t>
            </a:r>
            <a:endParaRPr lang="en-US" dirty="0"/>
          </a:p>
          <a:p>
            <a:r>
              <a:rPr lang="en-US" dirty="0" smtClean="0"/>
              <a:t>Bing:	</a:t>
            </a:r>
            <a:r>
              <a:rPr lang="en-US" u="sng" dirty="0" smtClean="0">
                <a:hlinkClick r:id="rId6"/>
              </a:rPr>
              <a:t>https</a:t>
            </a:r>
            <a:r>
              <a:rPr lang="en-US" u="sng" dirty="0">
                <a:hlinkClick r:id="rId6"/>
              </a:rPr>
              <a:t>://ssl.bing.com/listings/ListingCenter.aspx</a:t>
            </a:r>
            <a:r>
              <a:rPr lang="en-US" dirty="0"/>
              <a:t> </a:t>
            </a:r>
          </a:p>
        </p:txBody>
      </p:sp>
      <p:cxnSp>
        <p:nvCxnSpPr>
          <p:cNvPr id="15" name="Straight Connector 14"/>
          <p:cNvCxnSpPr/>
          <p:nvPr/>
        </p:nvCxnSpPr>
        <p:spPr>
          <a:xfrm>
            <a:off x="457200" y="9649036"/>
            <a:ext cx="6781800" cy="0"/>
          </a:xfrm>
          <a:prstGeom prst="line">
            <a:avLst/>
          </a:prstGeom>
          <a:ln w="38100" cmpd="sng">
            <a:solidFill>
              <a:srgbClr val="6C9A46"/>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 name="Date Placeholder 2"/>
          <p:cNvSpPr>
            <a:spLocks noGrp="1"/>
          </p:cNvSpPr>
          <p:nvPr>
            <p:ph type="dt" sz="half" idx="10"/>
          </p:nvPr>
        </p:nvSpPr>
        <p:spPr>
          <a:xfrm>
            <a:off x="388620" y="9522883"/>
            <a:ext cx="1813560" cy="535517"/>
          </a:xfrm>
        </p:spPr>
        <p:txBody>
          <a:bodyPr/>
          <a:lstStyle/>
          <a:p>
            <a:r>
              <a:rPr lang="en-US" dirty="0" smtClean="0"/>
              <a:t>555-555-1212</a:t>
            </a:r>
            <a:endParaRPr lang="en-US" dirty="0"/>
          </a:p>
        </p:txBody>
      </p:sp>
      <p:sp>
        <p:nvSpPr>
          <p:cNvPr id="17" name="Footer Placeholder 7"/>
          <p:cNvSpPr>
            <a:spLocks noGrp="1"/>
          </p:cNvSpPr>
          <p:nvPr>
            <p:ph type="ftr" sz="quarter" idx="11"/>
          </p:nvPr>
        </p:nvSpPr>
        <p:spPr>
          <a:xfrm>
            <a:off x="2655570" y="9522883"/>
            <a:ext cx="2461260" cy="535517"/>
          </a:xfrm>
        </p:spPr>
        <p:txBody>
          <a:bodyPr/>
          <a:lstStyle/>
          <a:p>
            <a:r>
              <a:rPr lang="en-US" dirty="0" smtClean="0"/>
              <a:t>http://</a:t>
            </a:r>
            <a:r>
              <a:rPr lang="en-US" dirty="0" err="1" smtClean="0"/>
              <a:t>www.yourbusiness.com</a:t>
            </a:r>
            <a:endParaRPr lang="en-US" dirty="0"/>
          </a:p>
        </p:txBody>
      </p:sp>
      <p:sp>
        <p:nvSpPr>
          <p:cNvPr id="18" name="Slide Number Placeholder 9"/>
          <p:cNvSpPr>
            <a:spLocks noGrp="1"/>
          </p:cNvSpPr>
          <p:nvPr>
            <p:ph type="sldNum" sz="quarter" idx="12"/>
          </p:nvPr>
        </p:nvSpPr>
        <p:spPr>
          <a:xfrm>
            <a:off x="5570220" y="9522883"/>
            <a:ext cx="1813560" cy="535517"/>
          </a:xfrm>
        </p:spPr>
        <p:txBody>
          <a:bodyPr/>
          <a:lstStyle/>
          <a:p>
            <a:fld id="{B14122C2-E65C-48BF-8BA3-B9A6F06ED09D}" type="slidenum">
              <a:rPr lang="en-US" smtClean="0"/>
              <a:pPr/>
              <a:t>3</a:t>
            </a:fld>
            <a:endParaRPr lang="en-US" dirty="0"/>
          </a:p>
        </p:txBody>
      </p:sp>
    </p:spTree>
    <p:extLst>
      <p:ext uri="{BB962C8B-B14F-4D97-AF65-F5344CB8AC3E}">
        <p14:creationId xmlns:p14="http://schemas.microsoft.com/office/powerpoint/2010/main" val="22694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685800"/>
            <a:ext cx="6781800" cy="0"/>
          </a:xfrm>
          <a:prstGeom prst="line">
            <a:avLst/>
          </a:prstGeom>
          <a:ln>
            <a:solidFill>
              <a:srgbClr val="0A5089"/>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4800" y="316468"/>
            <a:ext cx="3200400" cy="369332"/>
          </a:xfrm>
          <a:prstGeom prst="rect">
            <a:avLst/>
          </a:prstGeom>
          <a:noFill/>
        </p:spPr>
        <p:txBody>
          <a:bodyPr wrap="square" rtlCol="0">
            <a:spAutoFit/>
          </a:bodyPr>
          <a:lstStyle/>
          <a:p>
            <a:r>
              <a:rPr lang="en-US" dirty="0" smtClean="0">
                <a:solidFill>
                  <a:schemeClr val="bg1">
                    <a:lumMod val="50000"/>
                  </a:schemeClr>
                </a:solidFill>
                <a:latin typeface="Arial"/>
                <a:cs typeface="Arial"/>
              </a:rPr>
              <a:t>7 PROVEN STRATEGIES</a:t>
            </a:r>
            <a:endParaRPr lang="en-US" dirty="0">
              <a:solidFill>
                <a:schemeClr val="bg1">
                  <a:lumMod val="50000"/>
                </a:schemeClr>
              </a:solidFill>
              <a:latin typeface="Arial"/>
              <a:cs typeface="Arial"/>
            </a:endParaRPr>
          </a:p>
        </p:txBody>
      </p:sp>
      <p:sp>
        <p:nvSpPr>
          <p:cNvPr id="7" name="TextBox 6"/>
          <p:cNvSpPr txBox="1"/>
          <p:nvPr/>
        </p:nvSpPr>
        <p:spPr>
          <a:xfrm>
            <a:off x="304800" y="914400"/>
            <a:ext cx="6248400" cy="523220"/>
          </a:xfrm>
          <a:prstGeom prst="rect">
            <a:avLst/>
          </a:prstGeom>
          <a:noFill/>
        </p:spPr>
        <p:txBody>
          <a:bodyPr wrap="square" rtlCol="0">
            <a:spAutoFit/>
          </a:bodyPr>
          <a:lstStyle/>
          <a:p>
            <a:r>
              <a:rPr lang="en-US" sz="2800" b="1" dirty="0" smtClean="0">
                <a:solidFill>
                  <a:srgbClr val="0A5089"/>
                </a:solidFill>
                <a:latin typeface="Arial"/>
                <a:cs typeface="Arial"/>
              </a:rPr>
              <a:t>2. Implement Client Review System</a:t>
            </a:r>
            <a:endParaRPr lang="en-US" sz="2800" b="1" dirty="0">
              <a:solidFill>
                <a:srgbClr val="0A5089"/>
              </a:solidFill>
              <a:latin typeface="Arial"/>
              <a:cs typeface="Arial"/>
            </a:endParaRPr>
          </a:p>
        </p:txBody>
      </p:sp>
      <p:pic>
        <p:nvPicPr>
          <p:cNvPr id="3" name="Picture 2"/>
          <p:cNvPicPr>
            <a:picLocks noChangeAspect="1"/>
          </p:cNvPicPr>
          <p:nvPr/>
        </p:nvPicPr>
        <p:blipFill>
          <a:blip r:embed="rId3" cstate="print"/>
          <a:stretch>
            <a:fillRect/>
          </a:stretch>
        </p:blipFill>
        <p:spPr>
          <a:xfrm>
            <a:off x="228600" y="5562600"/>
            <a:ext cx="7404100" cy="2705100"/>
          </a:xfrm>
          <a:prstGeom prst="rect">
            <a:avLst/>
          </a:prstGeom>
        </p:spPr>
      </p:pic>
      <p:sp>
        <p:nvSpPr>
          <p:cNvPr id="14" name="TextBox 13"/>
          <p:cNvSpPr txBox="1"/>
          <p:nvPr/>
        </p:nvSpPr>
        <p:spPr>
          <a:xfrm>
            <a:off x="914400" y="1447800"/>
            <a:ext cx="6019800" cy="3293209"/>
          </a:xfrm>
          <a:prstGeom prst="rect">
            <a:avLst/>
          </a:prstGeom>
          <a:noFill/>
        </p:spPr>
        <p:txBody>
          <a:bodyPr wrap="square" rtlCol="0">
            <a:spAutoFit/>
          </a:bodyPr>
          <a:lstStyle/>
          <a:p>
            <a:r>
              <a:rPr lang="en-US" sz="1600" dirty="0" smtClean="0">
                <a:latin typeface="Arial"/>
                <a:cs typeface="Arial"/>
              </a:rPr>
              <a:t>78% of consumers trust Peer Recommendations more than anything else.  Only 14% of consumers trust online advertisements.*  When people are searching for your products and/or services they are reading the reviews about your company “good or bad” and making a buying decision based off those reviews.  In fact, Google aggregates reviews from multiple sites across the internet and lists them on your Business Listing.  You must implement a consistent review strategy in your business; in order to encourage “happy customers” to give you “positive” reviews.  Google places a great deal of emphasis on how many reviews your business has when deciding where your listing is displayed.  Customers with Smartphones can place a review for your business on Google right on the spot.     </a:t>
            </a:r>
            <a:endParaRPr lang="en-US" sz="1600" dirty="0">
              <a:latin typeface="Arial"/>
              <a:cs typeface="Arial"/>
            </a:endParaRPr>
          </a:p>
        </p:txBody>
      </p:sp>
      <p:sp>
        <p:nvSpPr>
          <p:cNvPr id="8" name="Rectangle 7"/>
          <p:cNvSpPr/>
          <p:nvPr/>
        </p:nvSpPr>
        <p:spPr>
          <a:xfrm>
            <a:off x="304800" y="9268036"/>
            <a:ext cx="4838700" cy="307777"/>
          </a:xfrm>
          <a:prstGeom prst="rect">
            <a:avLst/>
          </a:prstGeom>
        </p:spPr>
        <p:txBody>
          <a:bodyPr wrap="square">
            <a:spAutoFit/>
          </a:bodyPr>
          <a:lstStyle/>
          <a:p>
            <a:r>
              <a:rPr lang="en-US" sz="1000" dirty="0" smtClean="0">
                <a:latin typeface="Arial"/>
                <a:cs typeface="Arial"/>
              </a:rPr>
              <a:t>*Source</a:t>
            </a:r>
            <a:r>
              <a:rPr lang="en-US" sz="1000" dirty="0">
                <a:latin typeface="Arial"/>
                <a:cs typeface="Arial"/>
              </a:rPr>
              <a:t>, </a:t>
            </a:r>
            <a:r>
              <a:rPr lang="en-US" sz="1000" dirty="0" smtClean="0">
                <a:latin typeface="Arial"/>
                <a:cs typeface="Arial"/>
              </a:rPr>
              <a:t>“Marketing to the Social Web”, Larry </a:t>
            </a:r>
            <a:r>
              <a:rPr lang="en-US" sz="1000" dirty="0">
                <a:latin typeface="Arial"/>
                <a:cs typeface="Arial"/>
              </a:rPr>
              <a:t>Weber Wiley Publishing </a:t>
            </a:r>
            <a:r>
              <a:rPr lang="en-US" sz="1000" dirty="0" smtClean="0">
                <a:latin typeface="Arial"/>
                <a:cs typeface="Arial"/>
              </a:rPr>
              <a:t>2007</a:t>
            </a:r>
            <a:r>
              <a:rPr lang="en-US" sz="1400" dirty="0" smtClean="0">
                <a:latin typeface="Arial"/>
                <a:cs typeface="Arial"/>
              </a:rPr>
              <a:t> </a:t>
            </a:r>
            <a:endParaRPr lang="en-US" sz="1000" dirty="0"/>
          </a:p>
        </p:txBody>
      </p:sp>
      <p:cxnSp>
        <p:nvCxnSpPr>
          <p:cNvPr id="12" name="Straight Connector 11"/>
          <p:cNvCxnSpPr/>
          <p:nvPr/>
        </p:nvCxnSpPr>
        <p:spPr>
          <a:xfrm>
            <a:off x="457200" y="9649036"/>
            <a:ext cx="6781800" cy="0"/>
          </a:xfrm>
          <a:prstGeom prst="line">
            <a:avLst/>
          </a:prstGeom>
          <a:ln w="38100" cmpd="sng">
            <a:solidFill>
              <a:srgbClr val="6C9A46"/>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 name="Date Placeholder 2"/>
          <p:cNvSpPr>
            <a:spLocks noGrp="1"/>
          </p:cNvSpPr>
          <p:nvPr>
            <p:ph type="dt" sz="half" idx="10"/>
          </p:nvPr>
        </p:nvSpPr>
        <p:spPr>
          <a:xfrm>
            <a:off x="388620" y="9522883"/>
            <a:ext cx="1813560" cy="535517"/>
          </a:xfrm>
        </p:spPr>
        <p:txBody>
          <a:bodyPr/>
          <a:lstStyle/>
          <a:p>
            <a:r>
              <a:rPr lang="en-US" dirty="0" smtClean="0"/>
              <a:t>555-555-1212</a:t>
            </a:r>
            <a:endParaRPr lang="en-US" dirty="0"/>
          </a:p>
        </p:txBody>
      </p:sp>
      <p:sp>
        <p:nvSpPr>
          <p:cNvPr id="15" name="Footer Placeholder 7"/>
          <p:cNvSpPr>
            <a:spLocks noGrp="1"/>
          </p:cNvSpPr>
          <p:nvPr>
            <p:ph type="ftr" sz="quarter" idx="11"/>
          </p:nvPr>
        </p:nvSpPr>
        <p:spPr>
          <a:xfrm>
            <a:off x="2655570" y="9522883"/>
            <a:ext cx="2461260" cy="535517"/>
          </a:xfrm>
        </p:spPr>
        <p:txBody>
          <a:bodyPr/>
          <a:lstStyle/>
          <a:p>
            <a:r>
              <a:rPr lang="en-US" dirty="0" smtClean="0"/>
              <a:t>http://</a:t>
            </a:r>
            <a:r>
              <a:rPr lang="en-US" dirty="0" err="1" smtClean="0"/>
              <a:t>www.yourbusiness.com</a:t>
            </a:r>
            <a:endParaRPr lang="en-US" dirty="0"/>
          </a:p>
        </p:txBody>
      </p:sp>
      <p:sp>
        <p:nvSpPr>
          <p:cNvPr id="16" name="Slide Number Placeholder 9"/>
          <p:cNvSpPr>
            <a:spLocks noGrp="1"/>
          </p:cNvSpPr>
          <p:nvPr>
            <p:ph type="sldNum" sz="quarter" idx="12"/>
          </p:nvPr>
        </p:nvSpPr>
        <p:spPr>
          <a:xfrm>
            <a:off x="5570220" y="9522883"/>
            <a:ext cx="1813560" cy="535517"/>
          </a:xfrm>
        </p:spPr>
        <p:txBody>
          <a:bodyPr/>
          <a:lstStyle/>
          <a:p>
            <a:fld id="{B14122C2-E65C-48BF-8BA3-B9A6F06ED09D}" type="slidenum">
              <a:rPr lang="en-US" smtClean="0"/>
              <a:pPr/>
              <a:t>4</a:t>
            </a:fld>
            <a:endParaRPr lang="en-US" dirty="0"/>
          </a:p>
        </p:txBody>
      </p:sp>
    </p:spTree>
    <p:extLst>
      <p:ext uri="{BB962C8B-B14F-4D97-AF65-F5344CB8AC3E}">
        <p14:creationId xmlns:p14="http://schemas.microsoft.com/office/powerpoint/2010/main" val="175892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685800"/>
            <a:ext cx="6781800" cy="0"/>
          </a:xfrm>
          <a:prstGeom prst="line">
            <a:avLst/>
          </a:prstGeom>
          <a:ln>
            <a:solidFill>
              <a:srgbClr val="0A5089"/>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4800" y="316468"/>
            <a:ext cx="3200400" cy="369332"/>
          </a:xfrm>
          <a:prstGeom prst="rect">
            <a:avLst/>
          </a:prstGeom>
          <a:noFill/>
        </p:spPr>
        <p:txBody>
          <a:bodyPr wrap="square" rtlCol="0">
            <a:spAutoFit/>
          </a:bodyPr>
          <a:lstStyle/>
          <a:p>
            <a:r>
              <a:rPr lang="en-US" dirty="0" smtClean="0">
                <a:solidFill>
                  <a:schemeClr val="bg1">
                    <a:lumMod val="50000"/>
                  </a:schemeClr>
                </a:solidFill>
                <a:latin typeface="Arial"/>
                <a:cs typeface="Arial"/>
              </a:rPr>
              <a:t>7 PROVEN STRATEGIES</a:t>
            </a:r>
            <a:endParaRPr lang="en-US" dirty="0">
              <a:solidFill>
                <a:schemeClr val="bg1">
                  <a:lumMod val="50000"/>
                </a:schemeClr>
              </a:solidFill>
              <a:latin typeface="Arial"/>
              <a:cs typeface="Arial"/>
            </a:endParaRPr>
          </a:p>
        </p:txBody>
      </p:sp>
      <p:sp>
        <p:nvSpPr>
          <p:cNvPr id="7" name="TextBox 6"/>
          <p:cNvSpPr txBox="1"/>
          <p:nvPr/>
        </p:nvSpPr>
        <p:spPr>
          <a:xfrm>
            <a:off x="304800" y="914400"/>
            <a:ext cx="6248400" cy="523220"/>
          </a:xfrm>
          <a:prstGeom prst="rect">
            <a:avLst/>
          </a:prstGeom>
          <a:noFill/>
        </p:spPr>
        <p:txBody>
          <a:bodyPr wrap="square" rtlCol="0">
            <a:spAutoFit/>
          </a:bodyPr>
          <a:lstStyle/>
          <a:p>
            <a:r>
              <a:rPr lang="en-US" sz="2800" b="1" dirty="0" smtClean="0">
                <a:solidFill>
                  <a:srgbClr val="0A5089"/>
                </a:solidFill>
                <a:latin typeface="Arial"/>
                <a:cs typeface="Arial"/>
              </a:rPr>
              <a:t>3. Complete Your Profile </a:t>
            </a:r>
            <a:endParaRPr lang="en-US" sz="2800" b="1" dirty="0">
              <a:solidFill>
                <a:srgbClr val="0A5089"/>
              </a:solidFill>
              <a:latin typeface="Arial"/>
              <a:cs typeface="Arial"/>
            </a:endParaRPr>
          </a:p>
        </p:txBody>
      </p:sp>
      <p:cxnSp>
        <p:nvCxnSpPr>
          <p:cNvPr id="9" name="Straight Connector 8"/>
          <p:cNvCxnSpPr/>
          <p:nvPr/>
        </p:nvCxnSpPr>
        <p:spPr>
          <a:xfrm>
            <a:off x="457200" y="9649036"/>
            <a:ext cx="6781800" cy="0"/>
          </a:xfrm>
          <a:prstGeom prst="line">
            <a:avLst/>
          </a:prstGeom>
          <a:ln w="38100" cmpd="sng">
            <a:solidFill>
              <a:srgbClr val="6C9A46"/>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14400" y="1447800"/>
            <a:ext cx="6019800" cy="1815882"/>
          </a:xfrm>
          <a:prstGeom prst="rect">
            <a:avLst/>
          </a:prstGeom>
          <a:noFill/>
        </p:spPr>
        <p:txBody>
          <a:bodyPr wrap="square" rtlCol="0">
            <a:spAutoFit/>
          </a:bodyPr>
          <a:lstStyle/>
          <a:p>
            <a:r>
              <a:rPr lang="en-US" sz="1600" dirty="0" smtClean="0">
                <a:latin typeface="Arial"/>
                <a:cs typeface="Arial"/>
              </a:rPr>
              <a:t>With the evolution of Smartphones and applications people are starting to search for businesses inside of applications like Yelp and on review sites like Angie’s List.  It is important for you as a business owner to completely fill out your business profile on these types of sites.  You should also seek industry specific sites where you can list your business.  These sites are a great resource for FREE traffic.</a:t>
            </a:r>
            <a:endParaRPr lang="en-US" sz="1600" dirty="0">
              <a:latin typeface="Arial"/>
              <a:cs typeface="Arial"/>
            </a:endParaRPr>
          </a:p>
        </p:txBody>
      </p:sp>
      <p:pic>
        <p:nvPicPr>
          <p:cNvPr id="2" name="Picture 1"/>
          <p:cNvPicPr>
            <a:picLocks noChangeAspect="1"/>
          </p:cNvPicPr>
          <p:nvPr/>
        </p:nvPicPr>
        <p:blipFill>
          <a:blip r:embed="rId3" cstate="print"/>
          <a:stretch>
            <a:fillRect/>
          </a:stretch>
        </p:blipFill>
        <p:spPr>
          <a:xfrm>
            <a:off x="304800" y="6172200"/>
            <a:ext cx="7027871" cy="1219200"/>
          </a:xfrm>
          <a:prstGeom prst="rect">
            <a:avLst/>
          </a:prstGeom>
        </p:spPr>
      </p:pic>
      <p:sp>
        <p:nvSpPr>
          <p:cNvPr id="4" name="TextBox 3"/>
          <p:cNvSpPr txBox="1"/>
          <p:nvPr/>
        </p:nvSpPr>
        <p:spPr>
          <a:xfrm>
            <a:off x="1143000" y="3429000"/>
            <a:ext cx="4267200" cy="2031325"/>
          </a:xfrm>
          <a:prstGeom prst="rect">
            <a:avLst/>
          </a:prstGeom>
          <a:noFill/>
        </p:spPr>
        <p:txBody>
          <a:bodyPr wrap="square" rtlCol="0">
            <a:spAutoFit/>
          </a:bodyPr>
          <a:lstStyle/>
          <a:p>
            <a:r>
              <a:rPr lang="en-US" dirty="0" smtClean="0"/>
              <a:t>Some Top Site:</a:t>
            </a:r>
          </a:p>
          <a:p>
            <a:pPr marL="800100" lvl="1" indent="-342900">
              <a:buFont typeface="+mj-lt"/>
              <a:buAutoNum type="arabicPeriod"/>
            </a:pPr>
            <a:r>
              <a:rPr lang="en-US" dirty="0" smtClean="0">
                <a:hlinkClick r:id="rId4"/>
              </a:rPr>
              <a:t>www.yelp.com</a:t>
            </a:r>
            <a:endParaRPr lang="en-US" dirty="0" smtClean="0"/>
          </a:p>
          <a:p>
            <a:pPr marL="800100" lvl="1" indent="-342900">
              <a:buFont typeface="+mj-lt"/>
              <a:buAutoNum type="arabicPeriod"/>
            </a:pPr>
            <a:r>
              <a:rPr lang="en-US" dirty="0" smtClean="0">
                <a:hlinkClick r:id="rId5"/>
              </a:rPr>
              <a:t>www.insiderpages.com</a:t>
            </a:r>
            <a:endParaRPr lang="en-US" dirty="0" smtClean="0"/>
          </a:p>
          <a:p>
            <a:pPr marL="800100" lvl="1" indent="-342900">
              <a:buFont typeface="+mj-lt"/>
              <a:buAutoNum type="arabicPeriod"/>
            </a:pPr>
            <a:r>
              <a:rPr lang="en-US" dirty="0" smtClean="0">
                <a:hlinkClick r:id="rId6"/>
              </a:rPr>
              <a:t>www.urbanspoon.com</a:t>
            </a:r>
            <a:endParaRPr lang="en-US" dirty="0" smtClean="0"/>
          </a:p>
          <a:p>
            <a:pPr marL="800100" lvl="1" indent="-342900">
              <a:buFont typeface="+mj-lt"/>
              <a:buAutoNum type="arabicPeriod"/>
            </a:pPr>
            <a:r>
              <a:rPr lang="en-US" dirty="0" smtClean="0">
                <a:hlinkClick r:id="rId7"/>
              </a:rPr>
              <a:t>www.angieslist.com</a:t>
            </a:r>
            <a:endParaRPr lang="en-US" dirty="0" smtClean="0"/>
          </a:p>
          <a:p>
            <a:pPr marL="800100" lvl="1" indent="-342900">
              <a:buFont typeface="+mj-lt"/>
              <a:buAutoNum type="arabicPeriod"/>
            </a:pPr>
            <a:r>
              <a:rPr lang="en-US" dirty="0" smtClean="0">
                <a:hlinkClick r:id="rId8"/>
              </a:rPr>
              <a:t>www.merchantcircle.com</a:t>
            </a:r>
            <a:endParaRPr lang="en-US" dirty="0" smtClean="0"/>
          </a:p>
          <a:p>
            <a:pPr marL="800100" lvl="1" indent="-342900">
              <a:buFont typeface="+mj-lt"/>
              <a:buAutoNum type="arabicPeriod"/>
            </a:pPr>
            <a:r>
              <a:rPr lang="en-US" dirty="0" smtClean="0">
                <a:hlinkClick r:id="rId9"/>
              </a:rPr>
              <a:t>www.superpages.com</a:t>
            </a:r>
            <a:endParaRPr lang="en-US" dirty="0" smtClean="0"/>
          </a:p>
        </p:txBody>
      </p:sp>
      <p:sp>
        <p:nvSpPr>
          <p:cNvPr id="3" name="Date Placeholder 2"/>
          <p:cNvSpPr>
            <a:spLocks noGrp="1"/>
          </p:cNvSpPr>
          <p:nvPr>
            <p:ph type="dt" sz="half" idx="10"/>
          </p:nvPr>
        </p:nvSpPr>
        <p:spPr>
          <a:xfrm>
            <a:off x="388620" y="9522883"/>
            <a:ext cx="1813560" cy="535517"/>
          </a:xfrm>
        </p:spPr>
        <p:txBody>
          <a:bodyPr/>
          <a:lstStyle/>
          <a:p>
            <a:r>
              <a:rPr lang="en-US" dirty="0" smtClean="0"/>
              <a:t>555-555-1212</a:t>
            </a:r>
            <a:endParaRPr lang="en-US" dirty="0"/>
          </a:p>
        </p:txBody>
      </p:sp>
      <p:sp>
        <p:nvSpPr>
          <p:cNvPr id="8" name="Footer Placeholder 7"/>
          <p:cNvSpPr>
            <a:spLocks noGrp="1"/>
          </p:cNvSpPr>
          <p:nvPr>
            <p:ph type="ftr" sz="quarter" idx="11"/>
          </p:nvPr>
        </p:nvSpPr>
        <p:spPr>
          <a:xfrm>
            <a:off x="2655570" y="9522883"/>
            <a:ext cx="2461260" cy="535517"/>
          </a:xfrm>
        </p:spPr>
        <p:txBody>
          <a:bodyPr/>
          <a:lstStyle/>
          <a:p>
            <a:r>
              <a:rPr lang="en-US" dirty="0" smtClean="0"/>
              <a:t>http://</a:t>
            </a:r>
            <a:r>
              <a:rPr lang="en-US" dirty="0" err="1" smtClean="0"/>
              <a:t>www.yourbusiness.com</a:t>
            </a:r>
            <a:endParaRPr lang="en-US" dirty="0"/>
          </a:p>
        </p:txBody>
      </p:sp>
      <p:sp>
        <p:nvSpPr>
          <p:cNvPr id="10" name="Slide Number Placeholder 9"/>
          <p:cNvSpPr>
            <a:spLocks noGrp="1"/>
          </p:cNvSpPr>
          <p:nvPr>
            <p:ph type="sldNum" sz="quarter" idx="12"/>
          </p:nvPr>
        </p:nvSpPr>
        <p:spPr>
          <a:xfrm>
            <a:off x="5570220" y="9522883"/>
            <a:ext cx="1813560" cy="535517"/>
          </a:xfrm>
        </p:spPr>
        <p:txBody>
          <a:bodyPr/>
          <a:lstStyle/>
          <a:p>
            <a:fld id="{B14122C2-E65C-48BF-8BA3-B9A6F06ED09D}" type="slidenum">
              <a:rPr lang="en-US" smtClean="0"/>
              <a:pPr/>
              <a:t>5</a:t>
            </a:fld>
            <a:endParaRPr lang="en-US" dirty="0"/>
          </a:p>
        </p:txBody>
      </p:sp>
    </p:spTree>
    <p:extLst>
      <p:ext uri="{BB962C8B-B14F-4D97-AF65-F5344CB8AC3E}">
        <p14:creationId xmlns:p14="http://schemas.microsoft.com/office/powerpoint/2010/main" val="308045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685800"/>
            <a:ext cx="6781800" cy="0"/>
          </a:xfrm>
          <a:prstGeom prst="line">
            <a:avLst/>
          </a:prstGeom>
          <a:ln>
            <a:solidFill>
              <a:srgbClr val="0A5089"/>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4800" y="316468"/>
            <a:ext cx="3200400" cy="369332"/>
          </a:xfrm>
          <a:prstGeom prst="rect">
            <a:avLst/>
          </a:prstGeom>
          <a:noFill/>
        </p:spPr>
        <p:txBody>
          <a:bodyPr wrap="square" rtlCol="0">
            <a:spAutoFit/>
          </a:bodyPr>
          <a:lstStyle/>
          <a:p>
            <a:r>
              <a:rPr lang="en-US" dirty="0" smtClean="0">
                <a:solidFill>
                  <a:schemeClr val="bg1">
                    <a:lumMod val="50000"/>
                  </a:schemeClr>
                </a:solidFill>
                <a:latin typeface="Arial"/>
                <a:cs typeface="Arial"/>
              </a:rPr>
              <a:t>7 PROVEN STRATEGIES</a:t>
            </a:r>
            <a:endParaRPr lang="en-US" dirty="0">
              <a:solidFill>
                <a:schemeClr val="bg1">
                  <a:lumMod val="50000"/>
                </a:schemeClr>
              </a:solidFill>
              <a:latin typeface="Arial"/>
              <a:cs typeface="Arial"/>
            </a:endParaRPr>
          </a:p>
        </p:txBody>
      </p:sp>
      <p:sp>
        <p:nvSpPr>
          <p:cNvPr id="7" name="TextBox 6"/>
          <p:cNvSpPr txBox="1"/>
          <p:nvPr/>
        </p:nvSpPr>
        <p:spPr>
          <a:xfrm>
            <a:off x="304800" y="914400"/>
            <a:ext cx="6248400" cy="523220"/>
          </a:xfrm>
          <a:prstGeom prst="rect">
            <a:avLst/>
          </a:prstGeom>
          <a:noFill/>
        </p:spPr>
        <p:txBody>
          <a:bodyPr wrap="square" rtlCol="0">
            <a:spAutoFit/>
          </a:bodyPr>
          <a:lstStyle/>
          <a:p>
            <a:r>
              <a:rPr lang="en-US" sz="2800" b="1" dirty="0">
                <a:solidFill>
                  <a:srgbClr val="0A5089"/>
                </a:solidFill>
                <a:latin typeface="Arial"/>
                <a:cs typeface="Arial"/>
              </a:rPr>
              <a:t>4</a:t>
            </a:r>
            <a:r>
              <a:rPr lang="en-US" sz="2800" b="1" dirty="0" smtClean="0">
                <a:solidFill>
                  <a:srgbClr val="0A5089"/>
                </a:solidFill>
                <a:latin typeface="Arial"/>
                <a:cs typeface="Arial"/>
              </a:rPr>
              <a:t>. Facebook Places Page</a:t>
            </a:r>
            <a:endParaRPr lang="en-US" sz="2800" b="1" dirty="0">
              <a:solidFill>
                <a:srgbClr val="0A5089"/>
              </a:solidFill>
              <a:latin typeface="Arial"/>
              <a:cs typeface="Arial"/>
            </a:endParaRPr>
          </a:p>
        </p:txBody>
      </p:sp>
      <p:sp>
        <p:nvSpPr>
          <p:cNvPr id="14" name="TextBox 13"/>
          <p:cNvSpPr txBox="1"/>
          <p:nvPr/>
        </p:nvSpPr>
        <p:spPr>
          <a:xfrm>
            <a:off x="914400" y="1447800"/>
            <a:ext cx="6019800" cy="3539430"/>
          </a:xfrm>
          <a:prstGeom prst="rect">
            <a:avLst/>
          </a:prstGeom>
          <a:noFill/>
        </p:spPr>
        <p:txBody>
          <a:bodyPr wrap="square" rtlCol="0">
            <a:spAutoFit/>
          </a:bodyPr>
          <a:lstStyle/>
          <a:p>
            <a:r>
              <a:rPr lang="en-US" sz="1600" dirty="0" smtClean="0">
                <a:latin typeface="Arial"/>
                <a:cs typeface="Arial"/>
              </a:rPr>
              <a:t>If your business has people come to you for your services Facebook places can give you a nice boost in traffic and customers.  Facebook Places is different than a fan page, with a Place page your customers are capable of “checking in” to your business.  When a customer checks into your business via a Facebook Places page; the information is posted to their wall and their entire network see’s where they are at.  </a:t>
            </a:r>
          </a:p>
          <a:p>
            <a:endParaRPr lang="en-US" sz="1600" dirty="0">
              <a:latin typeface="Arial"/>
              <a:cs typeface="Arial"/>
            </a:endParaRPr>
          </a:p>
          <a:p>
            <a:endParaRPr lang="en-US" sz="1600" dirty="0" smtClean="0">
              <a:latin typeface="Arial"/>
              <a:cs typeface="Arial"/>
            </a:endParaRPr>
          </a:p>
          <a:p>
            <a:endParaRPr lang="en-US" sz="1600" dirty="0">
              <a:latin typeface="Arial"/>
              <a:cs typeface="Arial"/>
            </a:endParaRPr>
          </a:p>
          <a:p>
            <a:endParaRPr lang="en-US" sz="1600" dirty="0" smtClean="0">
              <a:latin typeface="Arial"/>
              <a:cs typeface="Arial"/>
            </a:endParaRPr>
          </a:p>
          <a:p>
            <a:r>
              <a:rPr lang="en-US" sz="1600" dirty="0" smtClean="0">
                <a:latin typeface="Arial"/>
                <a:cs typeface="Arial"/>
              </a:rPr>
              <a:t>You can also give incentives to people that check-in to your business.  By encouraging people to check-in, you are creating a natural BUZZ on </a:t>
            </a:r>
            <a:r>
              <a:rPr lang="en-US" sz="1600" dirty="0">
                <a:latin typeface="Arial"/>
                <a:cs typeface="Arial"/>
              </a:rPr>
              <a:t>F</a:t>
            </a:r>
            <a:r>
              <a:rPr lang="en-US" sz="1600" dirty="0" smtClean="0">
                <a:latin typeface="Arial"/>
                <a:cs typeface="Arial"/>
              </a:rPr>
              <a:t>acebook.</a:t>
            </a:r>
            <a:endParaRPr lang="en-US" sz="1600" dirty="0">
              <a:latin typeface="Arial"/>
              <a:cs typeface="Arial"/>
            </a:endParaRPr>
          </a:p>
        </p:txBody>
      </p:sp>
      <p:pic>
        <p:nvPicPr>
          <p:cNvPr id="3" name="Picture 2"/>
          <p:cNvPicPr>
            <a:picLocks noChangeAspect="1"/>
          </p:cNvPicPr>
          <p:nvPr/>
        </p:nvPicPr>
        <p:blipFill rotWithShape="1">
          <a:blip r:embed="rId3" cstate="print"/>
          <a:srcRect l="8597" t="5883" r="9956" b="12745"/>
          <a:stretch/>
        </p:blipFill>
        <p:spPr>
          <a:xfrm>
            <a:off x="1447800" y="5715000"/>
            <a:ext cx="4572000" cy="3162300"/>
          </a:xfrm>
          <a:prstGeom prst="rect">
            <a:avLst/>
          </a:prstGeom>
        </p:spPr>
      </p:pic>
      <p:pic>
        <p:nvPicPr>
          <p:cNvPr id="12" name="Picture 11" descr="Screen shot 2011-04-06 at 4.18.29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276600"/>
            <a:ext cx="5562600" cy="810674"/>
          </a:xfrm>
          <a:prstGeom prst="rect">
            <a:avLst/>
          </a:prstGeom>
        </p:spPr>
      </p:pic>
      <p:sp>
        <p:nvSpPr>
          <p:cNvPr id="10" name="TextBox 9"/>
          <p:cNvSpPr txBox="1"/>
          <p:nvPr/>
        </p:nvSpPr>
        <p:spPr>
          <a:xfrm>
            <a:off x="1447800" y="5181600"/>
            <a:ext cx="4648200" cy="461665"/>
          </a:xfrm>
          <a:prstGeom prst="rect">
            <a:avLst/>
          </a:prstGeom>
          <a:noFill/>
        </p:spPr>
        <p:txBody>
          <a:bodyPr wrap="square" rtlCol="0">
            <a:spAutoFit/>
          </a:bodyPr>
          <a:lstStyle/>
          <a:p>
            <a:pPr algn="ctr"/>
            <a:r>
              <a:rPr lang="en-US" sz="2400" b="1" i="1" dirty="0" smtClean="0">
                <a:solidFill>
                  <a:srgbClr val="0A5089"/>
                </a:solidFill>
                <a:latin typeface="Arial"/>
                <a:cs typeface="Arial"/>
              </a:rPr>
              <a:t>Word Of Mouth Marketing</a:t>
            </a:r>
            <a:endParaRPr lang="en-US" sz="2400" b="1" i="1" dirty="0">
              <a:solidFill>
                <a:srgbClr val="0A5089"/>
              </a:solidFill>
              <a:latin typeface="Arial"/>
              <a:cs typeface="Arial"/>
            </a:endParaRPr>
          </a:p>
        </p:txBody>
      </p:sp>
      <p:cxnSp>
        <p:nvCxnSpPr>
          <p:cNvPr id="13" name="Straight Connector 12"/>
          <p:cNvCxnSpPr/>
          <p:nvPr/>
        </p:nvCxnSpPr>
        <p:spPr>
          <a:xfrm>
            <a:off x="457200" y="9649036"/>
            <a:ext cx="6781800" cy="0"/>
          </a:xfrm>
          <a:prstGeom prst="line">
            <a:avLst/>
          </a:prstGeom>
          <a:ln w="38100" cmpd="sng">
            <a:solidFill>
              <a:srgbClr val="6C9A46"/>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Date Placeholder 2"/>
          <p:cNvSpPr>
            <a:spLocks noGrp="1"/>
          </p:cNvSpPr>
          <p:nvPr>
            <p:ph type="dt" sz="half" idx="10"/>
          </p:nvPr>
        </p:nvSpPr>
        <p:spPr>
          <a:xfrm>
            <a:off x="388620" y="9522883"/>
            <a:ext cx="1813560" cy="535517"/>
          </a:xfrm>
        </p:spPr>
        <p:txBody>
          <a:bodyPr/>
          <a:lstStyle/>
          <a:p>
            <a:r>
              <a:rPr lang="en-US" dirty="0" smtClean="0"/>
              <a:t>555-555-1212</a:t>
            </a:r>
            <a:endParaRPr lang="en-US" dirty="0"/>
          </a:p>
        </p:txBody>
      </p:sp>
      <p:sp>
        <p:nvSpPr>
          <p:cNvPr id="16" name="Footer Placeholder 7"/>
          <p:cNvSpPr>
            <a:spLocks noGrp="1"/>
          </p:cNvSpPr>
          <p:nvPr>
            <p:ph type="ftr" sz="quarter" idx="11"/>
          </p:nvPr>
        </p:nvSpPr>
        <p:spPr>
          <a:xfrm>
            <a:off x="2655570" y="9522883"/>
            <a:ext cx="2461260" cy="535517"/>
          </a:xfrm>
        </p:spPr>
        <p:txBody>
          <a:bodyPr/>
          <a:lstStyle/>
          <a:p>
            <a:r>
              <a:rPr lang="en-US" dirty="0" smtClean="0"/>
              <a:t>http://</a:t>
            </a:r>
            <a:r>
              <a:rPr lang="en-US" dirty="0" err="1" smtClean="0"/>
              <a:t>www.yourbusiness.com</a:t>
            </a:r>
            <a:endParaRPr lang="en-US" dirty="0"/>
          </a:p>
        </p:txBody>
      </p:sp>
      <p:sp>
        <p:nvSpPr>
          <p:cNvPr id="17" name="Slide Number Placeholder 9"/>
          <p:cNvSpPr>
            <a:spLocks noGrp="1"/>
          </p:cNvSpPr>
          <p:nvPr>
            <p:ph type="sldNum" sz="quarter" idx="12"/>
          </p:nvPr>
        </p:nvSpPr>
        <p:spPr>
          <a:xfrm>
            <a:off x="5570220" y="9522883"/>
            <a:ext cx="1813560" cy="535517"/>
          </a:xfrm>
        </p:spPr>
        <p:txBody>
          <a:bodyPr/>
          <a:lstStyle/>
          <a:p>
            <a:fld id="{B14122C2-E65C-48BF-8BA3-B9A6F06ED09D}" type="slidenum">
              <a:rPr lang="en-US" smtClean="0"/>
              <a:pPr/>
              <a:t>6</a:t>
            </a:fld>
            <a:endParaRPr lang="en-US" dirty="0"/>
          </a:p>
        </p:txBody>
      </p:sp>
    </p:spTree>
    <p:extLst>
      <p:ext uri="{BB962C8B-B14F-4D97-AF65-F5344CB8AC3E}">
        <p14:creationId xmlns:p14="http://schemas.microsoft.com/office/powerpoint/2010/main" val="404461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685800"/>
            <a:ext cx="6781800" cy="0"/>
          </a:xfrm>
          <a:prstGeom prst="line">
            <a:avLst/>
          </a:prstGeom>
          <a:ln>
            <a:solidFill>
              <a:srgbClr val="0A5089"/>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4800" y="316468"/>
            <a:ext cx="3200400" cy="369332"/>
          </a:xfrm>
          <a:prstGeom prst="rect">
            <a:avLst/>
          </a:prstGeom>
          <a:noFill/>
        </p:spPr>
        <p:txBody>
          <a:bodyPr wrap="square" rtlCol="0">
            <a:spAutoFit/>
          </a:bodyPr>
          <a:lstStyle/>
          <a:p>
            <a:r>
              <a:rPr lang="en-US" dirty="0" smtClean="0">
                <a:solidFill>
                  <a:schemeClr val="bg1">
                    <a:lumMod val="50000"/>
                  </a:schemeClr>
                </a:solidFill>
                <a:latin typeface="Arial"/>
                <a:cs typeface="Arial"/>
              </a:rPr>
              <a:t>7 PROVEN STRATEGIES</a:t>
            </a:r>
            <a:endParaRPr lang="en-US" dirty="0">
              <a:solidFill>
                <a:schemeClr val="bg1">
                  <a:lumMod val="50000"/>
                </a:schemeClr>
              </a:solidFill>
              <a:latin typeface="Arial"/>
              <a:cs typeface="Arial"/>
            </a:endParaRPr>
          </a:p>
        </p:txBody>
      </p:sp>
      <p:sp>
        <p:nvSpPr>
          <p:cNvPr id="7" name="TextBox 6"/>
          <p:cNvSpPr txBox="1"/>
          <p:nvPr/>
        </p:nvSpPr>
        <p:spPr>
          <a:xfrm>
            <a:off x="304800" y="914400"/>
            <a:ext cx="6248400" cy="523220"/>
          </a:xfrm>
          <a:prstGeom prst="rect">
            <a:avLst/>
          </a:prstGeom>
          <a:noFill/>
        </p:spPr>
        <p:txBody>
          <a:bodyPr wrap="square" rtlCol="0">
            <a:spAutoFit/>
          </a:bodyPr>
          <a:lstStyle/>
          <a:p>
            <a:r>
              <a:rPr lang="en-US" sz="2800" b="1" dirty="0" smtClean="0">
                <a:solidFill>
                  <a:srgbClr val="0A5089"/>
                </a:solidFill>
                <a:latin typeface="Arial"/>
                <a:cs typeface="Arial"/>
              </a:rPr>
              <a:t>5. Leveraging Foursquare</a:t>
            </a:r>
            <a:endParaRPr lang="en-US" sz="2800" b="1" dirty="0">
              <a:solidFill>
                <a:srgbClr val="0A5089"/>
              </a:solidFill>
              <a:latin typeface="Arial"/>
              <a:cs typeface="Arial"/>
            </a:endParaRPr>
          </a:p>
        </p:txBody>
      </p:sp>
      <p:sp>
        <p:nvSpPr>
          <p:cNvPr id="14" name="TextBox 13"/>
          <p:cNvSpPr txBox="1"/>
          <p:nvPr/>
        </p:nvSpPr>
        <p:spPr>
          <a:xfrm>
            <a:off x="914400" y="1447800"/>
            <a:ext cx="6019800" cy="5509201"/>
          </a:xfrm>
          <a:prstGeom prst="rect">
            <a:avLst/>
          </a:prstGeom>
          <a:noFill/>
        </p:spPr>
        <p:txBody>
          <a:bodyPr wrap="square" rtlCol="0">
            <a:spAutoFit/>
          </a:bodyPr>
          <a:lstStyle/>
          <a:p>
            <a:r>
              <a:rPr lang="en-US" sz="1600" dirty="0" smtClean="0">
                <a:latin typeface="Arial"/>
                <a:cs typeface="Arial"/>
              </a:rPr>
              <a:t>Similar to Facebook Places, Foursquare is an application that allows you to check-in to businesses that you visit.  Foursquare has a game play that allows you to earn points, unlock badges, see where your friends are and more importantly become the Mayor of your business.  This platform also sends out a message on both social networks…</a:t>
            </a:r>
            <a:r>
              <a:rPr lang="en-US" sz="1600" dirty="0" err="1" smtClean="0">
                <a:latin typeface="Arial"/>
                <a:cs typeface="Arial"/>
              </a:rPr>
              <a:t>Facebook</a:t>
            </a:r>
            <a:r>
              <a:rPr lang="en-US" sz="1600" dirty="0" smtClean="0">
                <a:latin typeface="Arial"/>
                <a:cs typeface="Arial"/>
              </a:rPr>
              <a:t> and Twitter.  You are also able to see where friends are at.  </a:t>
            </a:r>
          </a:p>
          <a:p>
            <a:endParaRPr lang="en-US" sz="1600" dirty="0">
              <a:latin typeface="Arial"/>
              <a:cs typeface="Arial"/>
            </a:endParaRPr>
          </a:p>
          <a:p>
            <a:endParaRPr lang="en-US" sz="1600" dirty="0" smtClean="0">
              <a:latin typeface="Arial"/>
              <a:cs typeface="Arial"/>
            </a:endParaRPr>
          </a:p>
          <a:p>
            <a:endParaRPr lang="en-US" sz="1600" dirty="0" smtClean="0">
              <a:latin typeface="Arial"/>
              <a:cs typeface="Arial"/>
            </a:endParaRPr>
          </a:p>
          <a:p>
            <a:endParaRPr lang="en-US" sz="1600" dirty="0">
              <a:latin typeface="Arial"/>
              <a:cs typeface="Arial"/>
            </a:endParaRPr>
          </a:p>
          <a:p>
            <a:endParaRPr lang="en-US" sz="1600" dirty="0" smtClean="0">
              <a:latin typeface="Arial"/>
              <a:cs typeface="Arial"/>
            </a:endParaRPr>
          </a:p>
          <a:p>
            <a:endParaRPr lang="en-US" sz="1600" dirty="0">
              <a:latin typeface="Arial"/>
              <a:cs typeface="Arial"/>
            </a:endParaRPr>
          </a:p>
          <a:p>
            <a:endParaRPr lang="en-US" sz="1600" dirty="0">
              <a:latin typeface="Arial"/>
              <a:cs typeface="Arial"/>
            </a:endParaRPr>
          </a:p>
          <a:p>
            <a:endParaRPr lang="en-US" sz="1600" dirty="0" smtClean="0">
              <a:latin typeface="Arial"/>
              <a:cs typeface="Arial"/>
            </a:endParaRPr>
          </a:p>
          <a:p>
            <a:endParaRPr lang="en-US" sz="1600" dirty="0" smtClean="0">
              <a:latin typeface="Arial"/>
              <a:cs typeface="Arial"/>
            </a:endParaRPr>
          </a:p>
          <a:p>
            <a:endParaRPr lang="en-US" sz="1600" dirty="0">
              <a:latin typeface="Arial"/>
              <a:cs typeface="Arial"/>
            </a:endParaRPr>
          </a:p>
          <a:p>
            <a:endParaRPr lang="en-US" sz="1600" dirty="0" smtClean="0">
              <a:latin typeface="Arial"/>
              <a:cs typeface="Arial"/>
            </a:endParaRPr>
          </a:p>
          <a:p>
            <a:r>
              <a:rPr lang="en-US" sz="1600" dirty="0" smtClean="0">
                <a:latin typeface="Arial"/>
                <a:cs typeface="Arial"/>
              </a:rPr>
              <a:t>You can have a special, give incentives to people that check-in and give something special to the Mayor.  By encouraging people to check-in, you are creating a natural BUZZ on Facebook and Twitter.</a:t>
            </a:r>
            <a:endParaRPr lang="en-US" sz="1600" dirty="0">
              <a:latin typeface="Arial"/>
              <a:cs typeface="Arial"/>
            </a:endParaRPr>
          </a:p>
        </p:txBody>
      </p:sp>
      <p:pic>
        <p:nvPicPr>
          <p:cNvPr id="2" name="Picture 1" descr="Screen shot 2011-04-06 at 4.59.3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570" y="3429000"/>
            <a:ext cx="4099260" cy="1426958"/>
          </a:xfrm>
          <a:prstGeom prst="rect">
            <a:avLst/>
          </a:prstGeom>
        </p:spPr>
      </p:pic>
      <p:pic>
        <p:nvPicPr>
          <p:cNvPr id="4" name="Picture 3" descr="Screen shot 2011-04-06 at 5.37.45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200" y="4953000"/>
            <a:ext cx="4826000" cy="762000"/>
          </a:xfrm>
          <a:prstGeom prst="rect">
            <a:avLst/>
          </a:prstGeom>
        </p:spPr>
      </p:pic>
      <p:pic>
        <p:nvPicPr>
          <p:cNvPr id="8" name="Picture 7"/>
          <p:cNvPicPr>
            <a:picLocks noChangeAspect="1"/>
          </p:cNvPicPr>
          <p:nvPr/>
        </p:nvPicPr>
        <p:blipFill>
          <a:blip r:embed="rId5" cstate="print">
            <a:alphaModFix/>
          </a:blip>
          <a:stretch>
            <a:fillRect/>
          </a:stretch>
        </p:blipFill>
        <p:spPr>
          <a:xfrm>
            <a:off x="3657600" y="7086600"/>
            <a:ext cx="3222835" cy="2116328"/>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990600" y="7086600"/>
            <a:ext cx="2362200" cy="369332"/>
          </a:xfrm>
          <a:prstGeom prst="rect">
            <a:avLst/>
          </a:prstGeom>
          <a:noFill/>
        </p:spPr>
        <p:txBody>
          <a:bodyPr wrap="square" rtlCol="0">
            <a:spAutoFit/>
          </a:bodyPr>
          <a:lstStyle/>
          <a:p>
            <a:r>
              <a:rPr lang="en-US" dirty="0" smtClean="0">
                <a:hlinkClick r:id="rId6"/>
              </a:rPr>
              <a:t>www.foursquare.com</a:t>
            </a:r>
            <a:r>
              <a:rPr lang="en-US" dirty="0" smtClean="0"/>
              <a:t> </a:t>
            </a:r>
            <a:endParaRPr lang="en-US" dirty="0"/>
          </a:p>
        </p:txBody>
      </p:sp>
      <p:cxnSp>
        <p:nvCxnSpPr>
          <p:cNvPr id="15" name="Straight Connector 14"/>
          <p:cNvCxnSpPr/>
          <p:nvPr/>
        </p:nvCxnSpPr>
        <p:spPr>
          <a:xfrm>
            <a:off x="457200" y="9649036"/>
            <a:ext cx="6781800" cy="0"/>
          </a:xfrm>
          <a:prstGeom prst="line">
            <a:avLst/>
          </a:prstGeom>
          <a:ln w="38100" cmpd="sng">
            <a:solidFill>
              <a:srgbClr val="6C9A46"/>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 name="Date Placeholder 2"/>
          <p:cNvSpPr>
            <a:spLocks noGrp="1"/>
          </p:cNvSpPr>
          <p:nvPr>
            <p:ph type="dt" sz="half" idx="10"/>
          </p:nvPr>
        </p:nvSpPr>
        <p:spPr>
          <a:xfrm>
            <a:off x="388620" y="9522883"/>
            <a:ext cx="1813560" cy="535517"/>
          </a:xfrm>
        </p:spPr>
        <p:txBody>
          <a:bodyPr/>
          <a:lstStyle/>
          <a:p>
            <a:r>
              <a:rPr lang="en-US" dirty="0" smtClean="0"/>
              <a:t>555-555-1212</a:t>
            </a:r>
            <a:endParaRPr lang="en-US" dirty="0"/>
          </a:p>
        </p:txBody>
      </p:sp>
      <p:sp>
        <p:nvSpPr>
          <p:cNvPr id="17" name="Footer Placeholder 7"/>
          <p:cNvSpPr>
            <a:spLocks noGrp="1"/>
          </p:cNvSpPr>
          <p:nvPr>
            <p:ph type="ftr" sz="quarter" idx="11"/>
          </p:nvPr>
        </p:nvSpPr>
        <p:spPr>
          <a:xfrm>
            <a:off x="2655570" y="9522883"/>
            <a:ext cx="2461260" cy="535517"/>
          </a:xfrm>
        </p:spPr>
        <p:txBody>
          <a:bodyPr/>
          <a:lstStyle/>
          <a:p>
            <a:r>
              <a:rPr lang="en-US" dirty="0" smtClean="0"/>
              <a:t>http://</a:t>
            </a:r>
            <a:r>
              <a:rPr lang="en-US" dirty="0" err="1" smtClean="0"/>
              <a:t>www.yourbusiness.com</a:t>
            </a:r>
            <a:endParaRPr lang="en-US" dirty="0"/>
          </a:p>
        </p:txBody>
      </p:sp>
      <p:sp>
        <p:nvSpPr>
          <p:cNvPr id="18" name="Slide Number Placeholder 9"/>
          <p:cNvSpPr>
            <a:spLocks noGrp="1"/>
          </p:cNvSpPr>
          <p:nvPr>
            <p:ph type="sldNum" sz="quarter" idx="12"/>
          </p:nvPr>
        </p:nvSpPr>
        <p:spPr>
          <a:xfrm>
            <a:off x="5570220" y="9522883"/>
            <a:ext cx="1813560" cy="535517"/>
          </a:xfrm>
        </p:spPr>
        <p:txBody>
          <a:bodyPr/>
          <a:lstStyle/>
          <a:p>
            <a:fld id="{B14122C2-E65C-48BF-8BA3-B9A6F06ED09D}" type="slidenum">
              <a:rPr lang="en-US" smtClean="0"/>
              <a:pPr/>
              <a:t>7</a:t>
            </a:fld>
            <a:endParaRPr lang="en-US" dirty="0"/>
          </a:p>
        </p:txBody>
      </p:sp>
    </p:spTree>
    <p:extLst>
      <p:ext uri="{BB962C8B-B14F-4D97-AF65-F5344CB8AC3E}">
        <p14:creationId xmlns:p14="http://schemas.microsoft.com/office/powerpoint/2010/main" val="188882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685800"/>
            <a:ext cx="6781800" cy="0"/>
          </a:xfrm>
          <a:prstGeom prst="line">
            <a:avLst/>
          </a:prstGeom>
          <a:ln>
            <a:solidFill>
              <a:srgbClr val="0A5089"/>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4800" y="316468"/>
            <a:ext cx="3200400" cy="369332"/>
          </a:xfrm>
          <a:prstGeom prst="rect">
            <a:avLst/>
          </a:prstGeom>
          <a:noFill/>
        </p:spPr>
        <p:txBody>
          <a:bodyPr wrap="square" rtlCol="0">
            <a:spAutoFit/>
          </a:bodyPr>
          <a:lstStyle/>
          <a:p>
            <a:r>
              <a:rPr lang="en-US" dirty="0" smtClean="0">
                <a:solidFill>
                  <a:schemeClr val="bg1">
                    <a:lumMod val="50000"/>
                  </a:schemeClr>
                </a:solidFill>
                <a:latin typeface="Arial"/>
                <a:cs typeface="Arial"/>
              </a:rPr>
              <a:t>7 PROVEN STRATEGIES</a:t>
            </a:r>
            <a:endParaRPr lang="en-US" dirty="0">
              <a:solidFill>
                <a:schemeClr val="bg1">
                  <a:lumMod val="50000"/>
                </a:schemeClr>
              </a:solidFill>
              <a:latin typeface="Arial"/>
              <a:cs typeface="Arial"/>
            </a:endParaRPr>
          </a:p>
        </p:txBody>
      </p:sp>
      <p:sp>
        <p:nvSpPr>
          <p:cNvPr id="7" name="TextBox 6"/>
          <p:cNvSpPr txBox="1"/>
          <p:nvPr/>
        </p:nvSpPr>
        <p:spPr>
          <a:xfrm>
            <a:off x="304800" y="914400"/>
            <a:ext cx="6629400" cy="523220"/>
          </a:xfrm>
          <a:prstGeom prst="rect">
            <a:avLst/>
          </a:prstGeom>
          <a:noFill/>
        </p:spPr>
        <p:txBody>
          <a:bodyPr wrap="square" rtlCol="0">
            <a:spAutoFit/>
          </a:bodyPr>
          <a:lstStyle/>
          <a:p>
            <a:r>
              <a:rPr lang="en-US" sz="2800" b="1" dirty="0" smtClean="0">
                <a:solidFill>
                  <a:srgbClr val="0A5089"/>
                </a:solidFill>
                <a:latin typeface="Arial"/>
                <a:cs typeface="Arial"/>
              </a:rPr>
              <a:t>6. Leverage Video To Increase Sales</a:t>
            </a:r>
            <a:endParaRPr lang="en-US" sz="2800" b="1" dirty="0">
              <a:solidFill>
                <a:srgbClr val="0A5089"/>
              </a:solidFill>
              <a:latin typeface="Arial"/>
              <a:cs typeface="Arial"/>
            </a:endParaRPr>
          </a:p>
        </p:txBody>
      </p:sp>
      <p:sp>
        <p:nvSpPr>
          <p:cNvPr id="8" name="TextBox 7"/>
          <p:cNvSpPr txBox="1"/>
          <p:nvPr/>
        </p:nvSpPr>
        <p:spPr>
          <a:xfrm>
            <a:off x="914400" y="1447800"/>
            <a:ext cx="6096000" cy="4770537"/>
          </a:xfrm>
          <a:prstGeom prst="rect">
            <a:avLst/>
          </a:prstGeom>
          <a:noFill/>
        </p:spPr>
        <p:txBody>
          <a:bodyPr wrap="square" rtlCol="0">
            <a:spAutoFit/>
          </a:bodyPr>
          <a:lstStyle/>
          <a:p>
            <a:r>
              <a:rPr lang="en-US" sz="1600" dirty="0" smtClean="0">
                <a:latin typeface="Arial"/>
                <a:cs typeface="Arial"/>
              </a:rPr>
              <a:t>Video is a very powerful way to deliver a message and it is much simpler than people think.  There are many ways that you can use video in your business on a daily basis to interact with your customers.  Lets say you have a business where you send  quotes to clients over email and then go over them together on the phone.  You could use a free service from Tech Smith called Jing.  This free service allows you to capture your computer screen, upload the video on their service and share the link with your customer.  In this video you are able to go over this quote in great detail avoiding any possible miscommunication and loss of sale.  I personally started using this almost two years ago and have seen a drastic increase in my conversions.  </a:t>
            </a:r>
          </a:p>
          <a:p>
            <a:endParaRPr lang="en-US" sz="1600" dirty="0">
              <a:latin typeface="Arial"/>
              <a:cs typeface="Arial"/>
            </a:endParaRPr>
          </a:p>
          <a:p>
            <a:r>
              <a:rPr lang="en-US" sz="1600" dirty="0" smtClean="0">
                <a:latin typeface="Arial"/>
                <a:cs typeface="Arial"/>
              </a:rPr>
              <a:t>Additional ways to use this free service:</a:t>
            </a:r>
          </a:p>
          <a:p>
            <a:endParaRPr lang="en-US" sz="1600" dirty="0">
              <a:latin typeface="Arial"/>
              <a:cs typeface="Arial"/>
            </a:endParaRPr>
          </a:p>
          <a:p>
            <a:pPr marL="800100" lvl="1" indent="-342900">
              <a:buFont typeface="Arial"/>
              <a:buChar char="•"/>
            </a:pPr>
            <a:r>
              <a:rPr lang="en-US" sz="1600" dirty="0" smtClean="0">
                <a:latin typeface="Arial"/>
                <a:cs typeface="Arial"/>
              </a:rPr>
              <a:t>Tutorials on how to use your online products or services</a:t>
            </a:r>
          </a:p>
          <a:p>
            <a:pPr marL="800100" lvl="1" indent="-342900">
              <a:buFont typeface="Arial"/>
              <a:buChar char="•"/>
            </a:pPr>
            <a:r>
              <a:rPr lang="en-US" sz="1600" dirty="0" smtClean="0">
                <a:latin typeface="Arial"/>
                <a:cs typeface="Arial"/>
              </a:rPr>
              <a:t>Communicate with employees on projects</a:t>
            </a:r>
            <a:endParaRPr lang="en-US" sz="1600" dirty="0">
              <a:latin typeface="Arial"/>
              <a:cs typeface="Arial"/>
            </a:endParaRPr>
          </a:p>
          <a:p>
            <a:pPr marL="800100" lvl="1" indent="-342900">
              <a:buFont typeface="Arial"/>
              <a:buChar char="•"/>
            </a:pPr>
            <a:r>
              <a:rPr lang="en-US" sz="1600" dirty="0" smtClean="0">
                <a:latin typeface="Arial"/>
                <a:cs typeface="Arial"/>
              </a:rPr>
              <a:t>Narrate photos, plans or anything that needs explanation</a:t>
            </a:r>
          </a:p>
          <a:p>
            <a:pPr marL="800100" lvl="1" indent="-342900">
              <a:buFont typeface="Arial"/>
              <a:buChar char="•"/>
            </a:pPr>
            <a:r>
              <a:rPr lang="en-US" sz="1600" dirty="0" smtClean="0">
                <a:latin typeface="Arial"/>
                <a:cs typeface="Arial"/>
              </a:rPr>
              <a:t>Reply to complex client questions showing examples</a:t>
            </a:r>
          </a:p>
        </p:txBody>
      </p:sp>
      <p:pic>
        <p:nvPicPr>
          <p:cNvPr id="3" name="Picture 2" descr="Screen shot 2011-04-07 at 11.58.1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400800"/>
            <a:ext cx="6248400" cy="2074469"/>
          </a:xfrm>
          <a:prstGeom prst="rect">
            <a:avLst/>
          </a:prstGeom>
          <a:effectLst>
            <a:outerShdw blurRad="63500" sx="102000" sy="102000" algn="ctr" rotWithShape="0">
              <a:prstClr val="black">
                <a:alpha val="40000"/>
              </a:prstClr>
            </a:outerShdw>
          </a:effectLst>
        </p:spPr>
      </p:pic>
      <p:sp>
        <p:nvSpPr>
          <p:cNvPr id="4" name="TextBox 3"/>
          <p:cNvSpPr txBox="1"/>
          <p:nvPr/>
        </p:nvSpPr>
        <p:spPr>
          <a:xfrm>
            <a:off x="1524000" y="8839200"/>
            <a:ext cx="4267200" cy="369332"/>
          </a:xfrm>
          <a:prstGeom prst="rect">
            <a:avLst/>
          </a:prstGeom>
          <a:noFill/>
        </p:spPr>
        <p:txBody>
          <a:bodyPr wrap="square" rtlCol="0">
            <a:spAutoFit/>
          </a:bodyPr>
          <a:lstStyle/>
          <a:p>
            <a:pPr algn="ctr"/>
            <a:r>
              <a:rPr lang="en-US" dirty="0">
                <a:hlinkClick r:id="rId4"/>
              </a:rPr>
              <a:t>http://www.techsmith.com/jing</a:t>
            </a:r>
            <a:r>
              <a:rPr lang="en-US" dirty="0" smtClean="0">
                <a:hlinkClick r:id="rId4"/>
              </a:rPr>
              <a:t>/</a:t>
            </a:r>
            <a:r>
              <a:rPr lang="en-US" dirty="0" smtClean="0"/>
              <a:t> </a:t>
            </a:r>
            <a:endParaRPr lang="en-US" dirty="0"/>
          </a:p>
        </p:txBody>
      </p:sp>
      <p:cxnSp>
        <p:nvCxnSpPr>
          <p:cNvPr id="12" name="Straight Connector 11"/>
          <p:cNvCxnSpPr/>
          <p:nvPr/>
        </p:nvCxnSpPr>
        <p:spPr>
          <a:xfrm>
            <a:off x="457200" y="9649036"/>
            <a:ext cx="6781800" cy="0"/>
          </a:xfrm>
          <a:prstGeom prst="line">
            <a:avLst/>
          </a:prstGeom>
          <a:ln w="38100" cmpd="sng">
            <a:solidFill>
              <a:srgbClr val="6C9A46"/>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 name="Date Placeholder 2"/>
          <p:cNvSpPr>
            <a:spLocks noGrp="1"/>
          </p:cNvSpPr>
          <p:nvPr>
            <p:ph type="dt" sz="half" idx="10"/>
          </p:nvPr>
        </p:nvSpPr>
        <p:spPr>
          <a:xfrm>
            <a:off x="388620" y="9522883"/>
            <a:ext cx="1813560" cy="535517"/>
          </a:xfrm>
        </p:spPr>
        <p:txBody>
          <a:bodyPr/>
          <a:lstStyle/>
          <a:p>
            <a:r>
              <a:rPr lang="en-US" dirty="0" smtClean="0"/>
              <a:t>555-555-1212</a:t>
            </a:r>
            <a:endParaRPr lang="en-US" dirty="0"/>
          </a:p>
        </p:txBody>
      </p:sp>
      <p:sp>
        <p:nvSpPr>
          <p:cNvPr id="17" name="Footer Placeholder 7"/>
          <p:cNvSpPr>
            <a:spLocks noGrp="1"/>
          </p:cNvSpPr>
          <p:nvPr>
            <p:ph type="ftr" sz="quarter" idx="11"/>
          </p:nvPr>
        </p:nvSpPr>
        <p:spPr>
          <a:xfrm>
            <a:off x="2655570" y="9522883"/>
            <a:ext cx="2461260" cy="535517"/>
          </a:xfrm>
        </p:spPr>
        <p:txBody>
          <a:bodyPr/>
          <a:lstStyle/>
          <a:p>
            <a:r>
              <a:rPr lang="en-US" dirty="0" smtClean="0"/>
              <a:t>http://</a:t>
            </a:r>
            <a:r>
              <a:rPr lang="en-US" dirty="0" err="1" smtClean="0"/>
              <a:t>www.yourbusiness.com</a:t>
            </a:r>
            <a:endParaRPr lang="en-US" dirty="0"/>
          </a:p>
        </p:txBody>
      </p:sp>
      <p:sp>
        <p:nvSpPr>
          <p:cNvPr id="18" name="Slide Number Placeholder 9"/>
          <p:cNvSpPr>
            <a:spLocks noGrp="1"/>
          </p:cNvSpPr>
          <p:nvPr>
            <p:ph type="sldNum" sz="quarter" idx="12"/>
          </p:nvPr>
        </p:nvSpPr>
        <p:spPr>
          <a:xfrm>
            <a:off x="5570220" y="9522883"/>
            <a:ext cx="1813560" cy="535517"/>
          </a:xfrm>
        </p:spPr>
        <p:txBody>
          <a:bodyPr/>
          <a:lstStyle/>
          <a:p>
            <a:fld id="{B14122C2-E65C-48BF-8BA3-B9A6F06ED09D}" type="slidenum">
              <a:rPr lang="en-US" smtClean="0"/>
              <a:pPr/>
              <a:t>8</a:t>
            </a:fld>
            <a:endParaRPr lang="en-US" dirty="0"/>
          </a:p>
        </p:txBody>
      </p:sp>
    </p:spTree>
    <p:extLst>
      <p:ext uri="{BB962C8B-B14F-4D97-AF65-F5344CB8AC3E}">
        <p14:creationId xmlns:p14="http://schemas.microsoft.com/office/powerpoint/2010/main" val="17404392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685800"/>
            <a:ext cx="6781800" cy="0"/>
          </a:xfrm>
          <a:prstGeom prst="line">
            <a:avLst/>
          </a:prstGeom>
          <a:ln>
            <a:solidFill>
              <a:srgbClr val="0A5089"/>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4800" y="316468"/>
            <a:ext cx="3200400" cy="369332"/>
          </a:xfrm>
          <a:prstGeom prst="rect">
            <a:avLst/>
          </a:prstGeom>
          <a:noFill/>
        </p:spPr>
        <p:txBody>
          <a:bodyPr wrap="square" rtlCol="0">
            <a:spAutoFit/>
          </a:bodyPr>
          <a:lstStyle/>
          <a:p>
            <a:r>
              <a:rPr lang="en-US" dirty="0" smtClean="0">
                <a:solidFill>
                  <a:schemeClr val="bg1">
                    <a:lumMod val="50000"/>
                  </a:schemeClr>
                </a:solidFill>
                <a:latin typeface="Arial"/>
                <a:cs typeface="Arial"/>
              </a:rPr>
              <a:t>7 PROVEN STRATEGIES</a:t>
            </a:r>
            <a:endParaRPr lang="en-US" dirty="0">
              <a:solidFill>
                <a:schemeClr val="bg1">
                  <a:lumMod val="50000"/>
                </a:schemeClr>
              </a:solidFill>
              <a:latin typeface="Arial"/>
              <a:cs typeface="Arial"/>
            </a:endParaRPr>
          </a:p>
        </p:txBody>
      </p:sp>
      <p:sp>
        <p:nvSpPr>
          <p:cNvPr id="7" name="TextBox 6"/>
          <p:cNvSpPr txBox="1"/>
          <p:nvPr/>
        </p:nvSpPr>
        <p:spPr>
          <a:xfrm>
            <a:off x="304800" y="914400"/>
            <a:ext cx="6629400" cy="523220"/>
          </a:xfrm>
          <a:prstGeom prst="rect">
            <a:avLst/>
          </a:prstGeom>
          <a:noFill/>
        </p:spPr>
        <p:txBody>
          <a:bodyPr wrap="square" rtlCol="0">
            <a:spAutoFit/>
          </a:bodyPr>
          <a:lstStyle/>
          <a:p>
            <a:r>
              <a:rPr lang="en-US" sz="2800" b="1" dirty="0">
                <a:solidFill>
                  <a:srgbClr val="0A5089"/>
                </a:solidFill>
                <a:latin typeface="Arial"/>
                <a:cs typeface="Arial"/>
              </a:rPr>
              <a:t>7</a:t>
            </a:r>
            <a:r>
              <a:rPr lang="en-US" sz="2800" b="1" dirty="0" smtClean="0">
                <a:solidFill>
                  <a:srgbClr val="0A5089"/>
                </a:solidFill>
                <a:latin typeface="Arial"/>
                <a:cs typeface="Arial"/>
              </a:rPr>
              <a:t>. Your Own YouTube Channel </a:t>
            </a:r>
            <a:endParaRPr lang="en-US" sz="2800" b="1" dirty="0">
              <a:solidFill>
                <a:srgbClr val="0A5089"/>
              </a:solidFill>
              <a:latin typeface="Arial"/>
              <a:cs typeface="Arial"/>
            </a:endParaRPr>
          </a:p>
        </p:txBody>
      </p:sp>
      <p:sp>
        <p:nvSpPr>
          <p:cNvPr id="8" name="TextBox 7"/>
          <p:cNvSpPr txBox="1"/>
          <p:nvPr/>
        </p:nvSpPr>
        <p:spPr>
          <a:xfrm>
            <a:off x="914400" y="1447800"/>
            <a:ext cx="6096000" cy="6247866"/>
          </a:xfrm>
          <a:prstGeom prst="rect">
            <a:avLst/>
          </a:prstGeom>
          <a:noFill/>
        </p:spPr>
        <p:txBody>
          <a:bodyPr wrap="square" rtlCol="0">
            <a:spAutoFit/>
          </a:bodyPr>
          <a:lstStyle/>
          <a:p>
            <a:r>
              <a:rPr lang="en-US" sz="1600" dirty="0" smtClean="0">
                <a:latin typeface="Arial"/>
                <a:cs typeface="Arial"/>
              </a:rPr>
              <a:t>YouTube is owned by Google and is the second largest search engine next to Google.  Google owns 65% of all searches on the internet.  Searches on YouTube account for 25% of all searches on Google.  This creates a huge opportunity for your business to create video’s on your products and services and place them on YouTube.  In the previous strategy I went over how to use a free service to capture your screen.  Now you just need to take those videos and post them on YouTube.  You could easily record simple FAQ’s and post those on your YouTube channel as well.  When doing this it is important to name your video correctly, create a great description, tag (keywords) the video appropriately and finally be sure to geo-locate your video on the map. </a:t>
            </a:r>
          </a:p>
          <a:p>
            <a:endParaRPr lang="en-US" sz="1600" dirty="0">
              <a:latin typeface="Arial"/>
              <a:cs typeface="Arial"/>
            </a:endParaRPr>
          </a:p>
          <a:p>
            <a:r>
              <a:rPr lang="en-US" sz="1600" dirty="0" smtClean="0">
                <a:latin typeface="Arial"/>
                <a:cs typeface="Arial"/>
              </a:rPr>
              <a:t>ADDED BONUS:</a:t>
            </a:r>
          </a:p>
          <a:p>
            <a:endParaRPr lang="en-US" sz="1600" dirty="0">
              <a:latin typeface="Arial"/>
              <a:cs typeface="Arial"/>
            </a:endParaRPr>
          </a:p>
          <a:p>
            <a:r>
              <a:rPr lang="en-US" sz="1600" dirty="0" smtClean="0">
                <a:latin typeface="Arial"/>
                <a:cs typeface="Arial"/>
              </a:rPr>
              <a:t>When creating your description be sure to include your business name, address, phone number and website. This must match exactly how it appears in your Google Places page. </a:t>
            </a:r>
          </a:p>
          <a:p>
            <a:endParaRPr lang="en-US" sz="1600" dirty="0">
              <a:latin typeface="Arial"/>
              <a:cs typeface="Arial"/>
            </a:endParaRPr>
          </a:p>
          <a:p>
            <a:r>
              <a:rPr lang="en-US" sz="1600" dirty="0" smtClean="0">
                <a:latin typeface="Arial"/>
                <a:cs typeface="Arial"/>
              </a:rPr>
              <a:t>Business Name</a:t>
            </a:r>
            <a:endParaRPr lang="en-US" sz="1600" dirty="0" smtClean="0">
              <a:latin typeface="Arial"/>
              <a:cs typeface="Arial"/>
            </a:endParaRPr>
          </a:p>
          <a:p>
            <a:r>
              <a:rPr lang="en-US" sz="1600" dirty="0" smtClean="0">
                <a:latin typeface="Arial"/>
                <a:cs typeface="Arial"/>
              </a:rPr>
              <a:t>555 Street View</a:t>
            </a:r>
            <a:endParaRPr lang="en-US" sz="1600" dirty="0" smtClean="0">
              <a:latin typeface="Arial"/>
              <a:cs typeface="Arial"/>
            </a:endParaRPr>
          </a:p>
          <a:p>
            <a:r>
              <a:rPr lang="en-US" sz="1600" dirty="0" smtClean="0">
                <a:latin typeface="Arial"/>
                <a:cs typeface="Arial"/>
              </a:rPr>
              <a:t>Kirkland, WA 98033</a:t>
            </a:r>
          </a:p>
          <a:p>
            <a:r>
              <a:rPr lang="en-US" sz="1600" dirty="0" smtClean="0">
                <a:latin typeface="Arial"/>
                <a:cs typeface="Arial"/>
              </a:rPr>
              <a:t>555-555-1212</a:t>
            </a:r>
            <a:endParaRPr lang="en-US" sz="1600" dirty="0" smtClean="0">
              <a:latin typeface="Arial"/>
              <a:cs typeface="Arial"/>
            </a:endParaRPr>
          </a:p>
          <a:p>
            <a:r>
              <a:rPr lang="en-US" sz="1600" dirty="0" smtClean="0">
                <a:latin typeface="Arial"/>
                <a:cs typeface="Arial"/>
                <a:hlinkClick r:id="rId3"/>
              </a:rPr>
              <a:t>http://www.businessname.com</a:t>
            </a:r>
            <a:r>
              <a:rPr lang="en-US" sz="1600" dirty="0" smtClean="0">
                <a:latin typeface="Arial"/>
                <a:cs typeface="Arial"/>
              </a:rPr>
              <a:t> </a:t>
            </a:r>
            <a:endParaRPr lang="en-US" sz="1600" dirty="0" smtClean="0">
              <a:latin typeface="Arial"/>
              <a:cs typeface="Arial"/>
            </a:endParaRPr>
          </a:p>
          <a:p>
            <a:endParaRPr lang="en-US" sz="1600" dirty="0" smtClean="0">
              <a:latin typeface="Arial"/>
              <a:cs typeface="Arial"/>
            </a:endParaRPr>
          </a:p>
        </p:txBody>
      </p:sp>
      <p:pic>
        <p:nvPicPr>
          <p:cNvPr id="2" name="Picture 1"/>
          <p:cNvPicPr>
            <a:picLocks noChangeAspect="1"/>
          </p:cNvPicPr>
          <p:nvPr/>
        </p:nvPicPr>
        <p:blipFill rotWithShape="1">
          <a:blip r:embed="rId4" cstate="print"/>
          <a:srcRect t="14542" b="14445"/>
          <a:stretch/>
        </p:blipFill>
        <p:spPr>
          <a:xfrm>
            <a:off x="2209800" y="7391400"/>
            <a:ext cx="3505200" cy="1866866"/>
          </a:xfrm>
          <a:prstGeom prst="rect">
            <a:avLst/>
          </a:prstGeom>
        </p:spPr>
      </p:pic>
      <p:cxnSp>
        <p:nvCxnSpPr>
          <p:cNvPr id="11" name="Straight Connector 10"/>
          <p:cNvCxnSpPr/>
          <p:nvPr/>
        </p:nvCxnSpPr>
        <p:spPr>
          <a:xfrm>
            <a:off x="457200" y="9649036"/>
            <a:ext cx="6781800" cy="0"/>
          </a:xfrm>
          <a:prstGeom prst="line">
            <a:avLst/>
          </a:prstGeom>
          <a:ln w="38100" cmpd="sng">
            <a:solidFill>
              <a:srgbClr val="6C9A46"/>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Date Placeholder 2"/>
          <p:cNvSpPr>
            <a:spLocks noGrp="1"/>
          </p:cNvSpPr>
          <p:nvPr>
            <p:ph type="dt" sz="half" idx="10"/>
          </p:nvPr>
        </p:nvSpPr>
        <p:spPr>
          <a:xfrm>
            <a:off x="388620" y="9522883"/>
            <a:ext cx="1813560" cy="535517"/>
          </a:xfrm>
        </p:spPr>
        <p:txBody>
          <a:bodyPr/>
          <a:lstStyle/>
          <a:p>
            <a:r>
              <a:rPr lang="en-US" dirty="0" smtClean="0"/>
              <a:t>555-555-1212</a:t>
            </a:r>
            <a:endParaRPr lang="en-US" dirty="0"/>
          </a:p>
        </p:txBody>
      </p:sp>
      <p:sp>
        <p:nvSpPr>
          <p:cNvPr id="16" name="Footer Placeholder 7"/>
          <p:cNvSpPr>
            <a:spLocks noGrp="1"/>
          </p:cNvSpPr>
          <p:nvPr>
            <p:ph type="ftr" sz="quarter" idx="11"/>
          </p:nvPr>
        </p:nvSpPr>
        <p:spPr>
          <a:xfrm>
            <a:off x="2655570" y="9522883"/>
            <a:ext cx="2461260" cy="535517"/>
          </a:xfrm>
        </p:spPr>
        <p:txBody>
          <a:bodyPr/>
          <a:lstStyle/>
          <a:p>
            <a:r>
              <a:rPr lang="en-US" dirty="0" smtClean="0"/>
              <a:t>http://</a:t>
            </a:r>
            <a:r>
              <a:rPr lang="en-US" dirty="0" err="1" smtClean="0"/>
              <a:t>www.yourbusiness.com</a:t>
            </a:r>
            <a:endParaRPr lang="en-US" dirty="0"/>
          </a:p>
        </p:txBody>
      </p:sp>
      <p:sp>
        <p:nvSpPr>
          <p:cNvPr id="17" name="Slide Number Placeholder 9"/>
          <p:cNvSpPr>
            <a:spLocks noGrp="1"/>
          </p:cNvSpPr>
          <p:nvPr>
            <p:ph type="sldNum" sz="quarter" idx="12"/>
          </p:nvPr>
        </p:nvSpPr>
        <p:spPr>
          <a:xfrm>
            <a:off x="5570220" y="9522883"/>
            <a:ext cx="1813560" cy="535517"/>
          </a:xfrm>
        </p:spPr>
        <p:txBody>
          <a:bodyPr/>
          <a:lstStyle/>
          <a:p>
            <a:fld id="{B14122C2-E65C-48BF-8BA3-B9A6F06ED09D}" type="slidenum">
              <a:rPr lang="en-US" smtClean="0"/>
              <a:pPr/>
              <a:t>9</a:t>
            </a:fld>
            <a:endParaRPr lang="en-US" dirty="0"/>
          </a:p>
        </p:txBody>
      </p:sp>
    </p:spTree>
    <p:extLst>
      <p:ext uri="{BB962C8B-B14F-4D97-AF65-F5344CB8AC3E}">
        <p14:creationId xmlns:p14="http://schemas.microsoft.com/office/powerpoint/2010/main" val="31211722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2378</TotalTime>
  <Words>1242</Words>
  <Application>Microsoft Macintosh PowerPoint</Application>
  <PresentationFormat>Custom</PresentationFormat>
  <Paragraphs>118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zranderson</dc:creator>
  <cp:lastModifiedBy>Zach Anderson</cp:lastModifiedBy>
  <cp:revision>195</cp:revision>
  <cp:lastPrinted>2011-09-16T15:42:26Z</cp:lastPrinted>
  <dcterms:created xsi:type="dcterms:W3CDTF">2011-03-01T16:33:25Z</dcterms:created>
  <dcterms:modified xsi:type="dcterms:W3CDTF">2011-09-16T15:42:39Z</dcterms:modified>
</cp:coreProperties>
</file>